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43" r:id="rId2"/>
    <p:sldId id="372" r:id="rId3"/>
    <p:sldId id="375" r:id="rId4"/>
    <p:sldId id="377" r:id="rId5"/>
    <p:sldId id="379" r:id="rId6"/>
    <p:sldId id="373" r:id="rId7"/>
    <p:sldId id="380" r:id="rId8"/>
    <p:sldId id="376" r:id="rId9"/>
    <p:sldId id="382" r:id="rId10"/>
    <p:sldId id="381" r:id="rId11"/>
    <p:sldId id="384" r:id="rId12"/>
    <p:sldId id="386" r:id="rId13"/>
    <p:sldId id="378" r:id="rId14"/>
    <p:sldId id="387" r:id="rId15"/>
  </p:sldIdLst>
  <p:sldSz cx="9144000" cy="6858000" type="screen4x3"/>
  <p:notesSz cx="6858000" cy="9144000"/>
  <p:defaultText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82E"/>
    <a:srgbClr val="E9EDF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21" autoAdjust="0"/>
    <p:restoredTop sz="85842" autoAdjust="0"/>
  </p:normalViewPr>
  <p:slideViewPr>
    <p:cSldViewPr snapToGrid="0" snapToObjects="1" showGuides="1">
      <p:cViewPr>
        <p:scale>
          <a:sx n="70" d="100"/>
          <a:sy n="70" d="100"/>
        </p:scale>
        <p:origin x="-1608" y="-84"/>
      </p:cViewPr>
      <p:guideLst>
        <p:guide orient="horz" pos="781"/>
        <p:guide pos="2868"/>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te\Downloads\analysis_progesterone_immob%20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te\Downloads\analysis_progesterone_immob%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te\Desktop\all%20good%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te\Documents\Lab\Preg%20fert\analysis_interferent_immob_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te\Documents\Lab\Preg%20fert\all%20good%20data_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strRef>
              <c:f>Sheet1!$B$28</c:f>
              <c:strCache>
                <c:ptCount val="1"/>
                <c:pt idx="0">
                  <c:v>Voltage</c:v>
                </c:pt>
              </c:strCache>
            </c:strRef>
          </c:tx>
          <c:marker>
            <c:symbol val="none"/>
          </c:marker>
          <c:xVal>
            <c:numRef>
              <c:f>Sheet1!$A$29:$A$37</c:f>
              <c:numCache>
                <c:formatCode>General</c:formatCode>
                <c:ptCount val="9"/>
                <c:pt idx="0">
                  <c:v>0</c:v>
                </c:pt>
                <c:pt idx="1">
                  <c:v>1</c:v>
                </c:pt>
                <c:pt idx="2">
                  <c:v>2</c:v>
                </c:pt>
                <c:pt idx="3">
                  <c:v>3</c:v>
                </c:pt>
                <c:pt idx="4">
                  <c:v>4</c:v>
                </c:pt>
                <c:pt idx="5">
                  <c:v>5</c:v>
                </c:pt>
                <c:pt idx="6">
                  <c:v>6</c:v>
                </c:pt>
                <c:pt idx="7">
                  <c:v>7</c:v>
                </c:pt>
                <c:pt idx="8">
                  <c:v>8</c:v>
                </c:pt>
              </c:numCache>
            </c:numRef>
          </c:xVal>
          <c:yVal>
            <c:numRef>
              <c:f>Sheet1!$B$29:$B$37</c:f>
              <c:numCache>
                <c:formatCode>General</c:formatCode>
                <c:ptCount val="9"/>
                <c:pt idx="0">
                  <c:v>-1</c:v>
                </c:pt>
                <c:pt idx="1">
                  <c:v>0</c:v>
                </c:pt>
                <c:pt idx="2">
                  <c:v>1</c:v>
                </c:pt>
                <c:pt idx="3">
                  <c:v>0</c:v>
                </c:pt>
                <c:pt idx="4">
                  <c:v>-1</c:v>
                </c:pt>
                <c:pt idx="5">
                  <c:v>0</c:v>
                </c:pt>
                <c:pt idx="6">
                  <c:v>1</c:v>
                </c:pt>
                <c:pt idx="7">
                  <c:v>0</c:v>
                </c:pt>
                <c:pt idx="8">
                  <c:v>-1</c:v>
                </c:pt>
              </c:numCache>
            </c:numRef>
          </c:yVal>
        </c:ser>
        <c:axId val="66347776"/>
        <c:axId val="66600960"/>
      </c:scatterChart>
      <c:valAx>
        <c:axId val="66347776"/>
        <c:scaling>
          <c:orientation val="minMax"/>
          <c:max val="8"/>
        </c:scaling>
        <c:axPos val="b"/>
        <c:title>
          <c:tx>
            <c:rich>
              <a:bodyPr/>
              <a:lstStyle/>
              <a:p>
                <a:pPr>
                  <a:defRPr/>
                </a:pPr>
                <a:r>
                  <a:rPr lang="en-US"/>
                  <a:t>Time (units)</a:t>
                </a:r>
              </a:p>
            </c:rich>
          </c:tx>
          <c:layout/>
        </c:title>
        <c:numFmt formatCode="General" sourceLinked="1"/>
        <c:tickLblPos val="nextTo"/>
        <c:crossAx val="66600960"/>
        <c:crosses val="autoZero"/>
        <c:crossBetween val="midCat"/>
        <c:majorUnit val="2"/>
      </c:valAx>
      <c:valAx>
        <c:axId val="66600960"/>
        <c:scaling>
          <c:orientation val="minMax"/>
        </c:scaling>
        <c:axPos val="l"/>
        <c:title>
          <c:tx>
            <c:rich>
              <a:bodyPr rot="-5400000" vert="horz"/>
              <a:lstStyle/>
              <a:p>
                <a:pPr>
                  <a:defRPr/>
                </a:pPr>
                <a:r>
                  <a:rPr lang="en-US"/>
                  <a:t>Voltage (V)</a:t>
                </a:r>
              </a:p>
            </c:rich>
          </c:tx>
          <c:layout/>
        </c:title>
        <c:numFmt formatCode="General" sourceLinked="1"/>
        <c:tickLblPos val="nextTo"/>
        <c:crossAx val="66347776"/>
        <c:crosses val="autoZero"/>
        <c:crossBetween val="midCat"/>
        <c:majorUnit val="1"/>
      </c:valAx>
      <c:spPr>
        <a:solidFill>
          <a:prstClr val="white"/>
        </a:solidFill>
        <a:ln>
          <a:noFill/>
        </a:ln>
      </c:spPr>
    </c:plotArea>
    <c:plotVisOnly val="1"/>
  </c:chart>
  <c:spPr>
    <a:solidFill>
      <a:prstClr val="white"/>
    </a:solidFill>
    <a:ln>
      <a:solidFill>
        <a:srgbClr val="4F81BD">
          <a:shade val="95000"/>
          <a:satMod val="105000"/>
        </a:srgbClr>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7965616540570961"/>
          <c:y val="0.18751828339354992"/>
          <c:w val="0.72645475930598469"/>
          <c:h val="0.64482709910626801"/>
        </c:manualLayout>
      </c:layout>
      <c:scatterChart>
        <c:scatterStyle val="smoothMarker"/>
        <c:ser>
          <c:idx val="1"/>
          <c:order val="0"/>
          <c:spPr>
            <a:ln w="12700">
              <a:solidFill>
                <a:srgbClr val="C00000"/>
              </a:solidFill>
              <a:prstDash val="solid"/>
            </a:ln>
          </c:spPr>
          <c:marker>
            <c:symbol val="none"/>
          </c:marker>
          <c:xVal>
            <c:numRef>
              <c:f>'2-3-12'!$DD$18:$DD$77</c:f>
              <c:numCache>
                <c:formatCode>0.00</c:formatCode>
                <c:ptCount val="60"/>
                <c:pt idx="0">
                  <c:v>96680</c:v>
                </c:pt>
                <c:pt idx="1">
                  <c:v>81050</c:v>
                </c:pt>
                <c:pt idx="2">
                  <c:v>66410</c:v>
                </c:pt>
                <c:pt idx="3">
                  <c:v>54690</c:v>
                </c:pt>
                <c:pt idx="4">
                  <c:v>45900</c:v>
                </c:pt>
                <c:pt idx="5">
                  <c:v>37110</c:v>
                </c:pt>
                <c:pt idx="6">
                  <c:v>31250</c:v>
                </c:pt>
                <c:pt idx="7">
                  <c:v>25390</c:v>
                </c:pt>
                <c:pt idx="8">
                  <c:v>21480</c:v>
                </c:pt>
                <c:pt idx="9">
                  <c:v>17580</c:v>
                </c:pt>
                <c:pt idx="10">
                  <c:v>14650</c:v>
                </c:pt>
                <c:pt idx="11">
                  <c:v>11720</c:v>
                </c:pt>
                <c:pt idx="12">
                  <c:v>9668</c:v>
                </c:pt>
                <c:pt idx="13">
                  <c:v>8105</c:v>
                </c:pt>
                <c:pt idx="14">
                  <c:v>6641</c:v>
                </c:pt>
                <c:pt idx="15">
                  <c:v>5469</c:v>
                </c:pt>
                <c:pt idx="16">
                  <c:v>4590</c:v>
                </c:pt>
                <c:pt idx="17">
                  <c:v>3711</c:v>
                </c:pt>
                <c:pt idx="18">
                  <c:v>3125</c:v>
                </c:pt>
                <c:pt idx="19">
                  <c:v>2539</c:v>
                </c:pt>
                <c:pt idx="20">
                  <c:v>2148</c:v>
                </c:pt>
                <c:pt idx="21">
                  <c:v>1758</c:v>
                </c:pt>
                <c:pt idx="22">
                  <c:v>1465</c:v>
                </c:pt>
                <c:pt idx="23">
                  <c:v>1172</c:v>
                </c:pt>
                <c:pt idx="24">
                  <c:v>966.8</c:v>
                </c:pt>
                <c:pt idx="25">
                  <c:v>810.5</c:v>
                </c:pt>
                <c:pt idx="26">
                  <c:v>664.1</c:v>
                </c:pt>
                <c:pt idx="27">
                  <c:v>546.9</c:v>
                </c:pt>
                <c:pt idx="28">
                  <c:v>459</c:v>
                </c:pt>
                <c:pt idx="29">
                  <c:v>371.1</c:v>
                </c:pt>
                <c:pt idx="30">
                  <c:v>312.5</c:v>
                </c:pt>
                <c:pt idx="31">
                  <c:v>253.9</c:v>
                </c:pt>
                <c:pt idx="32">
                  <c:v>214.8</c:v>
                </c:pt>
                <c:pt idx="33">
                  <c:v>175.8</c:v>
                </c:pt>
                <c:pt idx="34">
                  <c:v>146.5</c:v>
                </c:pt>
                <c:pt idx="35">
                  <c:v>117.2</c:v>
                </c:pt>
                <c:pt idx="36">
                  <c:v>97.66</c:v>
                </c:pt>
                <c:pt idx="37">
                  <c:v>81.38</c:v>
                </c:pt>
                <c:pt idx="38">
                  <c:v>69.75</c:v>
                </c:pt>
                <c:pt idx="39">
                  <c:v>57.44</c:v>
                </c:pt>
                <c:pt idx="40">
                  <c:v>46.5</c:v>
                </c:pt>
                <c:pt idx="41">
                  <c:v>37.56</c:v>
                </c:pt>
                <c:pt idx="42">
                  <c:v>31.5</c:v>
                </c:pt>
                <c:pt idx="43">
                  <c:v>25.7</c:v>
                </c:pt>
                <c:pt idx="44">
                  <c:v>21.23</c:v>
                </c:pt>
                <c:pt idx="45">
                  <c:v>17.439999999999991</c:v>
                </c:pt>
                <c:pt idx="46">
                  <c:v>14.360000000000005</c:v>
                </c:pt>
                <c:pt idx="47">
                  <c:v>11.91</c:v>
                </c:pt>
                <c:pt idx="48">
                  <c:v>9.766</c:v>
                </c:pt>
                <c:pt idx="49">
                  <c:v>8.0710000000000015</c:v>
                </c:pt>
                <c:pt idx="50">
                  <c:v>6.6429999999999971</c:v>
                </c:pt>
                <c:pt idx="51">
                  <c:v>5.4859999999999998</c:v>
                </c:pt>
                <c:pt idx="52">
                  <c:v>4.5419999999999998</c:v>
                </c:pt>
                <c:pt idx="53">
                  <c:v>3.742</c:v>
                </c:pt>
                <c:pt idx="54">
                  <c:v>3.09</c:v>
                </c:pt>
                <c:pt idx="55">
                  <c:v>2.5499999999999998</c:v>
                </c:pt>
                <c:pt idx="56">
                  <c:v>2.105</c:v>
                </c:pt>
                <c:pt idx="57">
                  <c:v>1.738</c:v>
                </c:pt>
                <c:pt idx="58">
                  <c:v>1.4339999999999986</c:v>
                </c:pt>
                <c:pt idx="59">
                  <c:v>1.1839999999999993</c:v>
                </c:pt>
              </c:numCache>
            </c:numRef>
          </c:xVal>
          <c:yVal>
            <c:numRef>
              <c:f>'2-3-12'!$DV$178:$DV$237</c:f>
              <c:numCache>
                <c:formatCode>0.00</c:formatCode>
                <c:ptCount val="60"/>
                <c:pt idx="0">
                  <c:v>-0.67815643934517666</c:v>
                </c:pt>
                <c:pt idx="1">
                  <c:v>-0.64004969647403898</c:v>
                </c:pt>
                <c:pt idx="2">
                  <c:v>-0.61797312991557829</c:v>
                </c:pt>
                <c:pt idx="3">
                  <c:v>-0.56410783581142376</c:v>
                </c:pt>
                <c:pt idx="4">
                  <c:v>-0.52453716139038598</c:v>
                </c:pt>
                <c:pt idx="5">
                  <c:v>-0.44115534290058023</c:v>
                </c:pt>
                <c:pt idx="6">
                  <c:v>-0.34605488826583586</c:v>
                </c:pt>
                <c:pt idx="7">
                  <c:v>-0.24898628851123647</c:v>
                </c:pt>
                <c:pt idx="8">
                  <c:v>-0.13408859450463664</c:v>
                </c:pt>
                <c:pt idx="9">
                  <c:v>5.2009038367009867E-2</c:v>
                </c:pt>
                <c:pt idx="10">
                  <c:v>0.25380803590127921</c:v>
                </c:pt>
                <c:pt idx="11">
                  <c:v>0.53831159882573532</c:v>
                </c:pt>
                <c:pt idx="12">
                  <c:v>0.83174261271429584</c:v>
                </c:pt>
                <c:pt idx="13">
                  <c:v>1.1796536054898459</c:v>
                </c:pt>
                <c:pt idx="14">
                  <c:v>1.5487497559438022</c:v>
                </c:pt>
                <c:pt idx="15">
                  <c:v>2.1014083993867327</c:v>
                </c:pt>
                <c:pt idx="16">
                  <c:v>2.6622898121056133</c:v>
                </c:pt>
                <c:pt idx="17">
                  <c:v>3.4003088923968372</c:v>
                </c:pt>
                <c:pt idx="18">
                  <c:v>4.2841237065710738</c:v>
                </c:pt>
                <c:pt idx="19">
                  <c:v>5.5411102864064645</c:v>
                </c:pt>
                <c:pt idx="20">
                  <c:v>6.7837379556878279</c:v>
                </c:pt>
                <c:pt idx="21">
                  <c:v>8.4685815594115006</c:v>
                </c:pt>
                <c:pt idx="22">
                  <c:v>10.516113046559678</c:v>
                </c:pt>
                <c:pt idx="23">
                  <c:v>13.959949818155762</c:v>
                </c:pt>
                <c:pt idx="24">
                  <c:v>17.512576961308543</c:v>
                </c:pt>
                <c:pt idx="25">
                  <c:v>22.197917005785747</c:v>
                </c:pt>
                <c:pt idx="26">
                  <c:v>27.526058435191032</c:v>
                </c:pt>
                <c:pt idx="27">
                  <c:v>35.464365569984025</c:v>
                </c:pt>
                <c:pt idx="28">
                  <c:v>44.471183951880221</c:v>
                </c:pt>
                <c:pt idx="29">
                  <c:v>52.910371619443218</c:v>
                </c:pt>
                <c:pt idx="30">
                  <c:v>69.323270831377812</c:v>
                </c:pt>
                <c:pt idx="31">
                  <c:v>84.222143345599392</c:v>
                </c:pt>
                <c:pt idx="32">
                  <c:v>102.43176674312102</c:v>
                </c:pt>
                <c:pt idx="33">
                  <c:v>123.90162473822747</c:v>
                </c:pt>
                <c:pt idx="34">
                  <c:v>151.98590521413738</c:v>
                </c:pt>
                <c:pt idx="35">
                  <c:v>178.48528582171801</c:v>
                </c:pt>
                <c:pt idx="36">
                  <c:v>198.9454414401558</c:v>
                </c:pt>
                <c:pt idx="37">
                  <c:v>227.08668539757596</c:v>
                </c:pt>
                <c:pt idx="38">
                  <c:v>255.35529899431501</c:v>
                </c:pt>
                <c:pt idx="39">
                  <c:v>282.71144720573852</c:v>
                </c:pt>
                <c:pt idx="40">
                  <c:v>308.29231508250155</c:v>
                </c:pt>
                <c:pt idx="41">
                  <c:v>332.6230629801417</c:v>
                </c:pt>
                <c:pt idx="42">
                  <c:v>353.64472453145584</c:v>
                </c:pt>
                <c:pt idx="43">
                  <c:v>373.58288029847301</c:v>
                </c:pt>
                <c:pt idx="44">
                  <c:v>390.68032482052456</c:v>
                </c:pt>
                <c:pt idx="45">
                  <c:v>405.17634832437318</c:v>
                </c:pt>
                <c:pt idx="46">
                  <c:v>417.58490710454151</c:v>
                </c:pt>
                <c:pt idx="47">
                  <c:v>428.28360406885525</c:v>
                </c:pt>
                <c:pt idx="48">
                  <c:v>434.76045753009396</c:v>
                </c:pt>
                <c:pt idx="49">
                  <c:v>441.54502679392971</c:v>
                </c:pt>
                <c:pt idx="50">
                  <c:v>447.20981535128169</c:v>
                </c:pt>
                <c:pt idx="51">
                  <c:v>451.14170137407211</c:v>
                </c:pt>
                <c:pt idx="52">
                  <c:v>454.49022613266101</c:v>
                </c:pt>
                <c:pt idx="53">
                  <c:v>457.70912700722533</c:v>
                </c:pt>
                <c:pt idx="54">
                  <c:v>459.81270063898677</c:v>
                </c:pt>
                <c:pt idx="55">
                  <c:v>461.56321103473198</c:v>
                </c:pt>
                <c:pt idx="56">
                  <c:v>462.29559127603869</c:v>
                </c:pt>
                <c:pt idx="57">
                  <c:v>464.40724836768584</c:v>
                </c:pt>
                <c:pt idx="58">
                  <c:v>464.39742005817141</c:v>
                </c:pt>
                <c:pt idx="59">
                  <c:v>464.34229984764721</c:v>
                </c:pt>
              </c:numCache>
            </c:numRef>
          </c:yVal>
          <c:smooth val="1"/>
        </c:ser>
        <c:axId val="68355968"/>
        <c:axId val="68374528"/>
      </c:scatterChart>
      <c:valAx>
        <c:axId val="68355968"/>
        <c:scaling>
          <c:logBase val="10"/>
          <c:orientation val="minMax"/>
        </c:scaling>
        <c:axPos val="b"/>
        <c:title>
          <c:tx>
            <c:rich>
              <a:bodyPr/>
              <a:lstStyle/>
              <a:p>
                <a:pPr>
                  <a:defRPr/>
                </a:pPr>
                <a:r>
                  <a:rPr lang="en-US" dirty="0" smtClean="0"/>
                  <a:t>Frequency</a:t>
                </a:r>
                <a:endParaRPr lang="en-US" dirty="0"/>
              </a:p>
            </c:rich>
          </c:tx>
          <c:layout/>
        </c:title>
        <c:numFmt formatCode="0" sourceLinked="0"/>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8374528"/>
        <c:crosses val="autoZero"/>
        <c:crossBetween val="midCat"/>
      </c:valAx>
      <c:valAx>
        <c:axId val="68374528"/>
        <c:scaling>
          <c:orientation val="minMax"/>
          <c:min val="0"/>
        </c:scaling>
        <c:axPos val="l"/>
        <c:title>
          <c:tx>
            <c:rich>
              <a:bodyPr rot="-5400000" vert="horz"/>
              <a:lstStyle/>
              <a:p>
                <a:pPr>
                  <a:defRPr/>
                </a:pPr>
                <a:r>
                  <a:rPr lang="en-US" dirty="0" smtClean="0"/>
                  <a:t>Slope</a:t>
                </a:r>
                <a:r>
                  <a:rPr lang="en-US" baseline="0" dirty="0" smtClean="0"/>
                  <a:t> (log)</a:t>
                </a:r>
                <a:endParaRPr lang="en-US" dirty="0" smtClean="0"/>
              </a:p>
            </c:rich>
          </c:tx>
          <c:layout/>
        </c:title>
        <c:numFmt formatCode="0" sourceLinked="0"/>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8355968"/>
        <c:crosses val="autoZero"/>
        <c:crossBetween val="midCat"/>
        <c:majorUnit val="100"/>
      </c:valAx>
      <c:spPr>
        <a:noFill/>
        <a:ln w="12700">
          <a:solidFill>
            <a:srgbClr val="808080"/>
          </a:solidFill>
          <a:prstDash val="solid"/>
        </a:ln>
      </c:spPr>
    </c:plotArea>
    <c:plotVisOnly val="1"/>
    <c:dispBlanksAs val="gap"/>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13770723412203"/>
          <c:y val="0.11182616499469639"/>
          <c:w val="0.77803249272380515"/>
          <c:h val="0.68426927612207666"/>
        </c:manualLayout>
      </c:layout>
      <c:scatterChart>
        <c:scatterStyle val="smoothMarker"/>
        <c:ser>
          <c:idx val="1"/>
          <c:order val="0"/>
          <c:spPr>
            <a:ln w="12700">
              <a:solidFill>
                <a:srgbClr val="000080"/>
              </a:solidFill>
              <a:prstDash val="solid"/>
            </a:ln>
          </c:spPr>
          <c:marker>
            <c:symbol val="none"/>
          </c:marker>
          <c:xVal>
            <c:numRef>
              <c:f>'2-3-12'!$DD$18:$DD$77</c:f>
              <c:numCache>
                <c:formatCode>0.00</c:formatCode>
                <c:ptCount val="60"/>
                <c:pt idx="0">
                  <c:v>96680</c:v>
                </c:pt>
                <c:pt idx="1">
                  <c:v>81050</c:v>
                </c:pt>
                <c:pt idx="2">
                  <c:v>66410</c:v>
                </c:pt>
                <c:pt idx="3">
                  <c:v>54690</c:v>
                </c:pt>
                <c:pt idx="4">
                  <c:v>45900</c:v>
                </c:pt>
                <c:pt idx="5">
                  <c:v>37110</c:v>
                </c:pt>
                <c:pt idx="6">
                  <c:v>31250</c:v>
                </c:pt>
                <c:pt idx="7">
                  <c:v>25390</c:v>
                </c:pt>
                <c:pt idx="8">
                  <c:v>21480</c:v>
                </c:pt>
                <c:pt idx="9">
                  <c:v>17580</c:v>
                </c:pt>
                <c:pt idx="10">
                  <c:v>14650</c:v>
                </c:pt>
                <c:pt idx="11">
                  <c:v>11720</c:v>
                </c:pt>
                <c:pt idx="12">
                  <c:v>9668</c:v>
                </c:pt>
                <c:pt idx="13">
                  <c:v>8105</c:v>
                </c:pt>
                <c:pt idx="14">
                  <c:v>6641</c:v>
                </c:pt>
                <c:pt idx="15">
                  <c:v>5469</c:v>
                </c:pt>
                <c:pt idx="16">
                  <c:v>4590</c:v>
                </c:pt>
                <c:pt idx="17">
                  <c:v>3711</c:v>
                </c:pt>
                <c:pt idx="18">
                  <c:v>3125</c:v>
                </c:pt>
                <c:pt idx="19">
                  <c:v>2539</c:v>
                </c:pt>
                <c:pt idx="20">
                  <c:v>2148</c:v>
                </c:pt>
                <c:pt idx="21">
                  <c:v>1758</c:v>
                </c:pt>
                <c:pt idx="22">
                  <c:v>1465</c:v>
                </c:pt>
                <c:pt idx="23">
                  <c:v>1172</c:v>
                </c:pt>
                <c:pt idx="24">
                  <c:v>966.8</c:v>
                </c:pt>
                <c:pt idx="25">
                  <c:v>810.5</c:v>
                </c:pt>
                <c:pt idx="26">
                  <c:v>664.1</c:v>
                </c:pt>
                <c:pt idx="27">
                  <c:v>546.9</c:v>
                </c:pt>
                <c:pt idx="28">
                  <c:v>459</c:v>
                </c:pt>
                <c:pt idx="29">
                  <c:v>371.1</c:v>
                </c:pt>
                <c:pt idx="30">
                  <c:v>312.5</c:v>
                </c:pt>
                <c:pt idx="31">
                  <c:v>253.9</c:v>
                </c:pt>
                <c:pt idx="32">
                  <c:v>214.8</c:v>
                </c:pt>
                <c:pt idx="33">
                  <c:v>175.8</c:v>
                </c:pt>
                <c:pt idx="34">
                  <c:v>146.5</c:v>
                </c:pt>
                <c:pt idx="35">
                  <c:v>117.2</c:v>
                </c:pt>
                <c:pt idx="36">
                  <c:v>97.66</c:v>
                </c:pt>
                <c:pt idx="37">
                  <c:v>81.38</c:v>
                </c:pt>
                <c:pt idx="38">
                  <c:v>69.75</c:v>
                </c:pt>
                <c:pt idx="39">
                  <c:v>57.44</c:v>
                </c:pt>
                <c:pt idx="40">
                  <c:v>46.5</c:v>
                </c:pt>
                <c:pt idx="41">
                  <c:v>37.56</c:v>
                </c:pt>
                <c:pt idx="42">
                  <c:v>31.5</c:v>
                </c:pt>
                <c:pt idx="43">
                  <c:v>25.7</c:v>
                </c:pt>
                <c:pt idx="44">
                  <c:v>21.23</c:v>
                </c:pt>
                <c:pt idx="45">
                  <c:v>17.439999999999991</c:v>
                </c:pt>
                <c:pt idx="46">
                  <c:v>14.360000000000005</c:v>
                </c:pt>
                <c:pt idx="47">
                  <c:v>11.91</c:v>
                </c:pt>
                <c:pt idx="48">
                  <c:v>9.766</c:v>
                </c:pt>
                <c:pt idx="49">
                  <c:v>8.0710000000000015</c:v>
                </c:pt>
                <c:pt idx="50">
                  <c:v>6.6429999999999971</c:v>
                </c:pt>
                <c:pt idx="51">
                  <c:v>5.4859999999999998</c:v>
                </c:pt>
                <c:pt idx="52">
                  <c:v>4.5419999999999998</c:v>
                </c:pt>
                <c:pt idx="53">
                  <c:v>3.742</c:v>
                </c:pt>
                <c:pt idx="54">
                  <c:v>3.09</c:v>
                </c:pt>
                <c:pt idx="55">
                  <c:v>2.5499999999999998</c:v>
                </c:pt>
                <c:pt idx="56">
                  <c:v>2.105</c:v>
                </c:pt>
                <c:pt idx="57">
                  <c:v>1.738</c:v>
                </c:pt>
                <c:pt idx="58">
                  <c:v>1.4339999999999986</c:v>
                </c:pt>
                <c:pt idx="59">
                  <c:v>1.1839999999999993</c:v>
                </c:pt>
              </c:numCache>
            </c:numRef>
          </c:xVal>
          <c:yVal>
            <c:numRef>
              <c:f>'2-3-12'!$DW$178:$DW$237</c:f>
              <c:numCache>
                <c:formatCode>0.0000</c:formatCode>
                <c:ptCount val="60"/>
                <c:pt idx="0">
                  <c:v>0.55437779919303043</c:v>
                </c:pt>
                <c:pt idx="1">
                  <c:v>0.52979619935543887</c:v>
                </c:pt>
                <c:pt idx="2">
                  <c:v>0.50272079827355243</c:v>
                </c:pt>
                <c:pt idx="3">
                  <c:v>0.45158059375041393</c:v>
                </c:pt>
                <c:pt idx="4">
                  <c:v>0.41176151841254166</c:v>
                </c:pt>
                <c:pt idx="5">
                  <c:v>0.31180079347787626</c:v>
                </c:pt>
                <c:pt idx="6">
                  <c:v>0.21579452612132044</c:v>
                </c:pt>
                <c:pt idx="7">
                  <c:v>0.11194703863496083</c:v>
                </c:pt>
                <c:pt idx="8">
                  <c:v>3.2948995455440763E-2</c:v>
                </c:pt>
                <c:pt idx="9">
                  <c:v>4.0501447091718223E-3</c:v>
                </c:pt>
                <c:pt idx="10">
                  <c:v>6.9109356080166065E-2</c:v>
                </c:pt>
                <c:pt idx="11">
                  <c:v>0.20377807151621183</c:v>
                </c:pt>
                <c:pt idx="12">
                  <c:v>0.32077613068703631</c:v>
                </c:pt>
                <c:pt idx="13">
                  <c:v>0.41571367276944793</c:v>
                </c:pt>
                <c:pt idx="14">
                  <c:v>0.46943322178137276</c:v>
                </c:pt>
                <c:pt idx="15">
                  <c:v>0.52998199957758574</c:v>
                </c:pt>
                <c:pt idx="16">
                  <c:v>0.56826600183683307</c:v>
                </c:pt>
                <c:pt idx="17">
                  <c:v>0.59329821078350964</c:v>
                </c:pt>
                <c:pt idx="18">
                  <c:v>0.61894460541399465</c:v>
                </c:pt>
                <c:pt idx="19">
                  <c:v>0.64310035710604374</c:v>
                </c:pt>
                <c:pt idx="20">
                  <c:v>0.65753631925309064</c:v>
                </c:pt>
                <c:pt idx="21">
                  <c:v>0.66824534453206852</c:v>
                </c:pt>
                <c:pt idx="22">
                  <c:v>0.68117370487763995</c:v>
                </c:pt>
                <c:pt idx="23">
                  <c:v>0.69875624415344462</c:v>
                </c:pt>
                <c:pt idx="24">
                  <c:v>0.70869282970806435</c:v>
                </c:pt>
                <c:pt idx="25">
                  <c:v>0.71999237727016185</c:v>
                </c:pt>
                <c:pt idx="26">
                  <c:v>0.72580408980049271</c:v>
                </c:pt>
                <c:pt idx="27">
                  <c:v>0.73327988714012826</c:v>
                </c:pt>
                <c:pt idx="28">
                  <c:v>0.74102983691943114</c:v>
                </c:pt>
                <c:pt idx="29">
                  <c:v>0.73488405386256062</c:v>
                </c:pt>
                <c:pt idx="30">
                  <c:v>0.74206579129263739</c:v>
                </c:pt>
                <c:pt idx="31">
                  <c:v>0.73839281324519446</c:v>
                </c:pt>
                <c:pt idx="32">
                  <c:v>0.7365167909873751</c:v>
                </c:pt>
                <c:pt idx="33">
                  <c:v>0.72822928251221974</c:v>
                </c:pt>
                <c:pt idx="34">
                  <c:v>0.72334774981713357</c:v>
                </c:pt>
                <c:pt idx="35">
                  <c:v>0.7150567072075007</c:v>
                </c:pt>
                <c:pt idx="36">
                  <c:v>0.70184783394322525</c:v>
                </c:pt>
                <c:pt idx="37">
                  <c:v>0.69453229179938836</c:v>
                </c:pt>
                <c:pt idx="38">
                  <c:v>0.68548913946212509</c:v>
                </c:pt>
                <c:pt idx="39">
                  <c:v>0.678164993572002</c:v>
                </c:pt>
                <c:pt idx="40">
                  <c:v>0.67326428723696308</c:v>
                </c:pt>
                <c:pt idx="41">
                  <c:v>0.66656508862214769</c:v>
                </c:pt>
                <c:pt idx="42">
                  <c:v>0.65863089782438033</c:v>
                </c:pt>
                <c:pt idx="43">
                  <c:v>0.65374042053873427</c:v>
                </c:pt>
                <c:pt idx="44">
                  <c:v>0.65211345857949055</c:v>
                </c:pt>
                <c:pt idx="45">
                  <c:v>0.64925774802224712</c:v>
                </c:pt>
                <c:pt idx="46">
                  <c:v>0.64965244136176514</c:v>
                </c:pt>
                <c:pt idx="47">
                  <c:v>0.64653137120383564</c:v>
                </c:pt>
                <c:pt idx="48">
                  <c:v>0.64610505576881683</c:v>
                </c:pt>
                <c:pt idx="49">
                  <c:v>0.64448798794277151</c:v>
                </c:pt>
                <c:pt idx="50">
                  <c:v>0.64402116802060883</c:v>
                </c:pt>
                <c:pt idx="51">
                  <c:v>0.64271773957578748</c:v>
                </c:pt>
                <c:pt idx="52">
                  <c:v>0.64286394938334401</c:v>
                </c:pt>
                <c:pt idx="53">
                  <c:v>0.64386244751020549</c:v>
                </c:pt>
                <c:pt idx="54">
                  <c:v>0.64533767765461825</c:v>
                </c:pt>
                <c:pt idx="55">
                  <c:v>0.64209088449865293</c:v>
                </c:pt>
                <c:pt idx="56">
                  <c:v>0.64384986582337211</c:v>
                </c:pt>
                <c:pt idx="57">
                  <c:v>0.64533792895228592</c:v>
                </c:pt>
                <c:pt idx="58">
                  <c:v>0.64551559917518664</c:v>
                </c:pt>
                <c:pt idx="59">
                  <c:v>0.64385315299219148</c:v>
                </c:pt>
              </c:numCache>
            </c:numRef>
          </c:yVal>
          <c:smooth val="1"/>
        </c:ser>
        <c:axId val="68398080"/>
        <c:axId val="68404352"/>
      </c:scatterChart>
      <c:valAx>
        <c:axId val="68398080"/>
        <c:scaling>
          <c:logBase val="10"/>
          <c:orientation val="minMax"/>
        </c:scaling>
        <c:axPos val="b"/>
        <c:title>
          <c:tx>
            <c:rich>
              <a:bodyPr/>
              <a:lstStyle/>
              <a:p>
                <a:pPr>
                  <a:defRPr/>
                </a:pPr>
                <a:r>
                  <a:rPr lang="en-US" dirty="0" smtClean="0"/>
                  <a:t>Frequency</a:t>
                </a:r>
                <a:endParaRPr lang="en-US" dirty="0"/>
              </a:p>
            </c:rich>
          </c:tx>
          <c:layout/>
        </c:title>
        <c:numFmt formatCode="0" sourceLinked="0"/>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8404352"/>
        <c:crosses val="autoZero"/>
        <c:crossBetween val="midCat"/>
      </c:valAx>
      <c:valAx>
        <c:axId val="68404352"/>
        <c:scaling>
          <c:orientation val="minMax"/>
        </c:scaling>
        <c:axPos val="l"/>
        <c:title>
          <c:tx>
            <c:rich>
              <a:bodyPr rot="-5400000" vert="horz"/>
              <a:lstStyle/>
              <a:p>
                <a:pPr>
                  <a:defRPr/>
                </a:pPr>
                <a:r>
                  <a:rPr lang="en-US" dirty="0" smtClean="0"/>
                  <a:t>R-sq (log)</a:t>
                </a:r>
                <a:endParaRPr lang="en-US" dirty="0"/>
              </a:p>
            </c:rich>
          </c:tx>
          <c:layout/>
        </c:title>
        <c:numFmt formatCode="0.0" sourceLinked="0"/>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8398080"/>
        <c:crosses val="autoZero"/>
        <c:crossBetween val="midCat"/>
        <c:majorUnit val="0.2"/>
      </c:valAx>
      <c:spPr>
        <a:noFill/>
        <a:ln w="12700">
          <a:solidFill>
            <a:srgbClr val="000000"/>
          </a:solidFill>
          <a:prstDash val="solid"/>
        </a:ln>
      </c:spPr>
    </c:plotArea>
    <c:plotVisOnly val="1"/>
    <c:dispBlanksAs val="gap"/>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scatterChart>
        <c:scatterStyle val="lineMarker"/>
        <c:ser>
          <c:idx val="0"/>
          <c:order val="0"/>
          <c:tx>
            <c:v>average</c:v>
          </c:tx>
          <c:spPr>
            <a:ln w="28575">
              <a:noFill/>
            </a:ln>
          </c:spPr>
          <c:trendline>
            <c:trendlineType val="linear"/>
            <c:dispRSqr val="1"/>
            <c:dispEq val="1"/>
            <c:trendlineLbl>
              <c:layout>
                <c:manualLayout>
                  <c:x val="0.10060967379077615"/>
                  <c:y val="0.4509249465061117"/>
                </c:manualLayout>
              </c:layout>
              <c:numFmt formatCode="General" sourceLinked="0"/>
            </c:trendlineLbl>
          </c:trendline>
          <c:xVal>
            <c:numRef>
              <c:f>'371 hz'!$C$2:$K$2</c:f>
              <c:numCache>
                <c:formatCode>General</c:formatCode>
                <c:ptCount val="9"/>
                <c:pt idx="0">
                  <c:v>-3</c:v>
                </c:pt>
                <c:pt idx="1">
                  <c:v>-2</c:v>
                </c:pt>
                <c:pt idx="2">
                  <c:v>0</c:v>
                </c:pt>
                <c:pt idx="3">
                  <c:v>0.69897000433601963</c:v>
                </c:pt>
                <c:pt idx="4">
                  <c:v>1</c:v>
                </c:pt>
                <c:pt idx="5">
                  <c:v>1.3979400086720377</c:v>
                </c:pt>
                <c:pt idx="6">
                  <c:v>1.6989700043360259</c:v>
                </c:pt>
                <c:pt idx="7">
                  <c:v>1.8750612633917001</c:v>
                </c:pt>
                <c:pt idx="8">
                  <c:v>2</c:v>
                </c:pt>
              </c:numCache>
            </c:numRef>
          </c:xVal>
          <c:yVal>
            <c:numRef>
              <c:f>'371 hz'!$C$13:$K$13</c:f>
              <c:numCache>
                <c:formatCode>0.00</c:formatCode>
                <c:ptCount val="9"/>
                <c:pt idx="0">
                  <c:v>1128.5428571428581</c:v>
                </c:pt>
                <c:pt idx="1">
                  <c:v>1156.3333333333251</c:v>
                </c:pt>
                <c:pt idx="2">
                  <c:v>1192.3714285714191</c:v>
                </c:pt>
                <c:pt idx="3">
                  <c:v>1207.5999999999999</c:v>
                </c:pt>
                <c:pt idx="4">
                  <c:v>1215.1428571428571</c:v>
                </c:pt>
                <c:pt idx="5">
                  <c:v>1227.0428571428581</c:v>
                </c:pt>
                <c:pt idx="6">
                  <c:v>1229.3</c:v>
                </c:pt>
                <c:pt idx="7">
                  <c:v>1232.2285714285795</c:v>
                </c:pt>
                <c:pt idx="8">
                  <c:v>1235.5999999999999</c:v>
                </c:pt>
              </c:numCache>
            </c:numRef>
          </c:yVal>
        </c:ser>
        <c:axId val="66956672"/>
        <c:axId val="68406656"/>
      </c:scatterChart>
      <c:valAx>
        <c:axId val="66956672"/>
        <c:scaling>
          <c:orientation val="minMax"/>
          <c:min val="-3"/>
        </c:scaling>
        <c:axPos val="b"/>
        <c:title>
          <c:tx>
            <c:rich>
              <a:bodyPr/>
              <a:lstStyle/>
              <a:p>
                <a:pPr>
                  <a:defRPr/>
                </a:pPr>
                <a:r>
                  <a:rPr lang="en-US" sz="1200" dirty="0"/>
                  <a:t>Log[], log(</a:t>
                </a:r>
                <a:r>
                  <a:rPr lang="en-US" sz="1200" dirty="0" err="1"/>
                  <a:t>ng</a:t>
                </a:r>
                <a:r>
                  <a:rPr lang="en-US" sz="1200" dirty="0"/>
                  <a:t>/</a:t>
                </a:r>
                <a:r>
                  <a:rPr lang="en-US" sz="1200" dirty="0" err="1"/>
                  <a:t>mL</a:t>
                </a:r>
                <a:r>
                  <a:rPr lang="en-US" sz="1200" dirty="0"/>
                  <a:t>)</a:t>
                </a:r>
              </a:p>
            </c:rich>
          </c:tx>
          <c:layout/>
        </c:title>
        <c:numFmt formatCode="General" sourceLinked="1"/>
        <c:tickLblPos val="nextTo"/>
        <c:txPr>
          <a:bodyPr/>
          <a:lstStyle/>
          <a:p>
            <a:pPr>
              <a:defRPr sz="1200"/>
            </a:pPr>
            <a:endParaRPr lang="en-US"/>
          </a:p>
        </c:txPr>
        <c:crossAx val="68406656"/>
        <c:crosses val="autoZero"/>
        <c:crossBetween val="midCat"/>
      </c:valAx>
      <c:valAx>
        <c:axId val="68406656"/>
        <c:scaling>
          <c:orientation val="minMax"/>
        </c:scaling>
        <c:axPos val="l"/>
        <c:title>
          <c:tx>
            <c:rich>
              <a:bodyPr rot="-5400000" vert="horz"/>
              <a:lstStyle/>
              <a:p>
                <a:pPr>
                  <a:defRPr/>
                </a:pPr>
                <a:r>
                  <a:rPr lang="en-US" sz="1200" dirty="0" smtClean="0"/>
                  <a:t>Impedance (ohm)</a:t>
                </a:r>
                <a:endParaRPr lang="en-US" sz="1200" dirty="0"/>
              </a:p>
            </c:rich>
          </c:tx>
          <c:layout/>
        </c:title>
        <c:numFmt formatCode="0" sourceLinked="0"/>
        <c:tickLblPos val="nextTo"/>
        <c:txPr>
          <a:bodyPr/>
          <a:lstStyle/>
          <a:p>
            <a:pPr>
              <a:defRPr sz="1200"/>
            </a:pPr>
            <a:endParaRPr lang="en-US"/>
          </a:p>
        </c:txPr>
        <c:crossAx val="66956672"/>
        <c:crossesAt val="-3"/>
        <c:crossBetween val="midCat"/>
      </c:valAx>
    </c:plotArea>
    <c:plotVisOnly val="1"/>
  </c:chart>
  <c:spPr>
    <a:solidFill>
      <a:schemeClr val="bg1"/>
    </a:solidFill>
    <a:ln w="3175">
      <a:solidFill>
        <a:schemeClr val="tx1"/>
      </a:solidFill>
    </a:ln>
  </c:spPr>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999163262486925"/>
          <c:y val="3.7296037296037296E-2"/>
          <c:w val="0.7737076549641847"/>
          <c:h val="0.82739178581698258"/>
        </c:manualLayout>
      </c:layout>
      <c:scatterChart>
        <c:scatterStyle val="lineMarker"/>
        <c:ser>
          <c:idx val="1"/>
          <c:order val="0"/>
          <c:tx>
            <c:v>P+E</c:v>
          </c:tx>
          <c:spPr>
            <a:ln w="28575">
              <a:noFill/>
            </a:ln>
          </c:spPr>
          <c:marker>
            <c:spPr>
              <a:solidFill>
                <a:srgbClr val="A2214B"/>
              </a:solidFill>
              <a:ln>
                <a:solidFill>
                  <a:srgbClr val="A2214B"/>
                </a:solidFill>
              </a:ln>
            </c:spPr>
          </c:marker>
          <c:trendline>
            <c:trendlineType val="linear"/>
          </c:trendline>
          <c:trendline>
            <c:trendlineType val="linear"/>
          </c:trendline>
          <c:xVal>
            <c:numRef>
              <c:f>comparing!$O$4:$T$4</c:f>
              <c:numCache>
                <c:formatCode>General</c:formatCode>
                <c:ptCount val="6"/>
                <c:pt idx="0">
                  <c:v>-3</c:v>
                </c:pt>
                <c:pt idx="1">
                  <c:v>0</c:v>
                </c:pt>
                <c:pt idx="2">
                  <c:v>1</c:v>
                </c:pt>
                <c:pt idx="3">
                  <c:v>1.6989700043360225</c:v>
                </c:pt>
                <c:pt idx="4">
                  <c:v>3</c:v>
                </c:pt>
                <c:pt idx="5">
                  <c:v>4</c:v>
                </c:pt>
              </c:numCache>
            </c:numRef>
          </c:xVal>
          <c:yVal>
            <c:numRef>
              <c:f>comparing!$O$5:$T$5</c:f>
              <c:numCache>
                <c:formatCode>General</c:formatCode>
                <c:ptCount val="6"/>
                <c:pt idx="0">
                  <c:v>2379</c:v>
                </c:pt>
                <c:pt idx="1">
                  <c:v>2500</c:v>
                </c:pt>
                <c:pt idx="2">
                  <c:v>2528</c:v>
                </c:pt>
                <c:pt idx="3">
                  <c:v>2566</c:v>
                </c:pt>
                <c:pt idx="4">
                  <c:v>2587</c:v>
                </c:pt>
                <c:pt idx="5">
                  <c:v>2603</c:v>
                </c:pt>
              </c:numCache>
            </c:numRef>
          </c:yVal>
        </c:ser>
        <c:ser>
          <c:idx val="2"/>
          <c:order val="1"/>
          <c:tx>
            <c:v>P+A</c:v>
          </c:tx>
          <c:spPr>
            <a:ln w="28575">
              <a:noFill/>
            </a:ln>
          </c:spPr>
          <c:marker>
            <c:spPr>
              <a:solidFill>
                <a:srgbClr val="0070C0"/>
              </a:solidFill>
              <a:ln>
                <a:solidFill>
                  <a:srgbClr val="0070C0"/>
                </a:solidFill>
              </a:ln>
            </c:spPr>
          </c:marker>
          <c:trendline>
            <c:trendlineType val="linear"/>
          </c:trendline>
          <c:xVal>
            <c:numRef>
              <c:f>comparing!$N$8:$T$8</c:f>
              <c:numCache>
                <c:formatCode>General</c:formatCode>
                <c:ptCount val="7"/>
                <c:pt idx="0">
                  <c:v>-3</c:v>
                </c:pt>
                <c:pt idx="1">
                  <c:v>0</c:v>
                </c:pt>
                <c:pt idx="2">
                  <c:v>1</c:v>
                </c:pt>
                <c:pt idx="3">
                  <c:v>1.6989700043360225</c:v>
                </c:pt>
                <c:pt idx="4">
                  <c:v>3</c:v>
                </c:pt>
                <c:pt idx="5">
                  <c:v>4</c:v>
                </c:pt>
              </c:numCache>
            </c:numRef>
          </c:xVal>
          <c:yVal>
            <c:numRef>
              <c:f>comparing!$N$9:$T$9</c:f>
              <c:numCache>
                <c:formatCode>0.00</c:formatCode>
                <c:ptCount val="7"/>
                <c:pt idx="0">
                  <c:v>2178</c:v>
                </c:pt>
                <c:pt idx="1">
                  <c:v>2282</c:v>
                </c:pt>
                <c:pt idx="2">
                  <c:v>2252</c:v>
                </c:pt>
                <c:pt idx="3">
                  <c:v>2246</c:v>
                </c:pt>
                <c:pt idx="4">
                  <c:v>2252</c:v>
                </c:pt>
                <c:pt idx="5">
                  <c:v>2244</c:v>
                </c:pt>
              </c:numCache>
            </c:numRef>
          </c:yVal>
        </c:ser>
        <c:ser>
          <c:idx val="3"/>
          <c:order val="2"/>
          <c:tx>
            <c:v>P</c:v>
          </c:tx>
          <c:spPr>
            <a:ln w="28575">
              <a:noFill/>
            </a:ln>
          </c:spPr>
          <c:trendline>
            <c:trendlineType val="linear"/>
          </c:trendline>
          <c:xVal>
            <c:numRef>
              <c:f>comparing!$N$12:$S$12</c:f>
              <c:numCache>
                <c:formatCode>0.00</c:formatCode>
                <c:ptCount val="6"/>
                <c:pt idx="0">
                  <c:v>-3</c:v>
                </c:pt>
                <c:pt idx="1">
                  <c:v>0</c:v>
                </c:pt>
                <c:pt idx="2">
                  <c:v>1</c:v>
                </c:pt>
                <c:pt idx="3">
                  <c:v>1.6989700043360225</c:v>
                </c:pt>
                <c:pt idx="4">
                  <c:v>3</c:v>
                </c:pt>
                <c:pt idx="5">
                  <c:v>4</c:v>
                </c:pt>
              </c:numCache>
            </c:numRef>
          </c:xVal>
          <c:yVal>
            <c:numRef>
              <c:f>comparing!$N$13:$S$13</c:f>
              <c:numCache>
                <c:formatCode>0.00</c:formatCode>
                <c:ptCount val="6"/>
                <c:pt idx="0">
                  <c:v>2490</c:v>
                </c:pt>
                <c:pt idx="1">
                  <c:v>2540</c:v>
                </c:pt>
                <c:pt idx="2">
                  <c:v>2545</c:v>
                </c:pt>
                <c:pt idx="3">
                  <c:v>2558</c:v>
                </c:pt>
                <c:pt idx="4">
                  <c:v>2566</c:v>
                </c:pt>
                <c:pt idx="5">
                  <c:v>2560</c:v>
                </c:pt>
              </c:numCache>
            </c:numRef>
          </c:yVal>
        </c:ser>
        <c:axId val="68468096"/>
        <c:axId val="68474368"/>
      </c:scatterChart>
      <c:valAx>
        <c:axId val="68468096"/>
        <c:scaling>
          <c:orientation val="minMax"/>
          <c:min val="-3"/>
        </c:scaling>
        <c:axPos val="b"/>
        <c:title>
          <c:tx>
            <c:rich>
              <a:bodyPr/>
              <a:lstStyle/>
              <a:p>
                <a:pPr>
                  <a:defRPr/>
                </a:pPr>
                <a:r>
                  <a:rPr lang="en-US"/>
                  <a:t>Log [] pg/mL</a:t>
                </a:r>
              </a:p>
            </c:rich>
          </c:tx>
          <c:layout/>
        </c:title>
        <c:numFmt formatCode="General" sourceLinked="1"/>
        <c:tickLblPos val="nextTo"/>
        <c:crossAx val="68474368"/>
        <c:crosses val="autoZero"/>
        <c:crossBetween val="midCat"/>
      </c:valAx>
      <c:valAx>
        <c:axId val="68474368"/>
        <c:scaling>
          <c:orientation val="minMax"/>
          <c:min val="2000"/>
        </c:scaling>
        <c:axPos val="l"/>
        <c:title>
          <c:tx>
            <c:rich>
              <a:bodyPr rot="-5400000" vert="horz"/>
              <a:lstStyle/>
              <a:p>
                <a:pPr>
                  <a:defRPr/>
                </a:pPr>
                <a:r>
                  <a:rPr lang="en-US"/>
                  <a:t>Impedence (ohm)</a:t>
                </a:r>
              </a:p>
            </c:rich>
          </c:tx>
          <c:layout/>
        </c:title>
        <c:numFmt formatCode="General" sourceLinked="1"/>
        <c:tickLblPos val="nextTo"/>
        <c:crossAx val="68468096"/>
        <c:crossesAt val="-3"/>
        <c:crossBetween val="midCat"/>
      </c:valAx>
    </c:plotArea>
    <c:legend>
      <c:legendPos val="r"/>
      <c:legendEntry>
        <c:idx val="3"/>
        <c:delete val="1"/>
      </c:legendEntry>
      <c:legendEntry>
        <c:idx val="4"/>
        <c:delete val="1"/>
      </c:legendEntry>
      <c:legendEntry>
        <c:idx val="5"/>
        <c:delete val="1"/>
      </c:legendEntry>
      <c:legendEntry>
        <c:idx val="6"/>
        <c:delete val="1"/>
      </c:legendEntry>
      <c:layout/>
    </c:legend>
    <c:plotVisOnly val="1"/>
    <c:dispBlanksAs val="gap"/>
  </c:chart>
  <c:spPr>
    <a:solidFill>
      <a:schemeClr val="bg1"/>
    </a:solidFill>
    <a:ln w="3175">
      <a:solidFill>
        <a:schemeClr val="tx1"/>
      </a:solid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4468837359847977E-2"/>
          <c:y val="2.2920261727847401E-2"/>
          <c:w val="0.68683784092205857"/>
          <c:h val="0.86420967801560189"/>
        </c:manualLayout>
      </c:layout>
      <c:scatterChart>
        <c:scatterStyle val="smoothMarker"/>
        <c:ser>
          <c:idx val="0"/>
          <c:order val="0"/>
          <c:tx>
            <c:strRef>
              <c:f>'+ blood'!$C$2</c:f>
              <c:strCache>
                <c:ptCount val="1"/>
                <c:pt idx="0">
                  <c:v>slope</c:v>
                </c:pt>
              </c:strCache>
            </c:strRef>
          </c:tx>
          <c:xVal>
            <c:numRef>
              <c:f>'+ blood'!$B$11:$B$14</c:f>
              <c:numCache>
                <c:formatCode>General</c:formatCode>
                <c:ptCount val="4"/>
                <c:pt idx="0">
                  <c:v>0</c:v>
                </c:pt>
                <c:pt idx="1">
                  <c:v>10</c:v>
                </c:pt>
                <c:pt idx="2">
                  <c:v>25</c:v>
                </c:pt>
                <c:pt idx="3">
                  <c:v>90</c:v>
                </c:pt>
              </c:numCache>
            </c:numRef>
          </c:xVal>
          <c:yVal>
            <c:numRef>
              <c:f>'+ blood'!$C$11:$C$14</c:f>
              <c:numCache>
                <c:formatCode>General</c:formatCode>
                <c:ptCount val="4"/>
                <c:pt idx="0">
                  <c:v>20.97</c:v>
                </c:pt>
                <c:pt idx="1">
                  <c:v>16.260000000000002</c:v>
                </c:pt>
                <c:pt idx="2">
                  <c:v>9.7800000000000011</c:v>
                </c:pt>
                <c:pt idx="3">
                  <c:v>1.670000000000001</c:v>
                </c:pt>
              </c:numCache>
            </c:numRef>
          </c:yVal>
          <c:smooth val="1"/>
        </c:ser>
        <c:axId val="70104576"/>
        <c:axId val="70106496"/>
      </c:scatterChart>
      <c:scatterChart>
        <c:scatterStyle val="smoothMarker"/>
        <c:ser>
          <c:idx val="1"/>
          <c:order val="1"/>
          <c:tx>
            <c:strRef>
              <c:f>'+ blood'!$D$2</c:f>
              <c:strCache>
                <c:ptCount val="1"/>
                <c:pt idx="0">
                  <c:v>R2</c:v>
                </c:pt>
              </c:strCache>
            </c:strRef>
          </c:tx>
          <c:xVal>
            <c:numRef>
              <c:f>'+ blood'!$B$11:$B$14</c:f>
              <c:numCache>
                <c:formatCode>General</c:formatCode>
                <c:ptCount val="4"/>
                <c:pt idx="0">
                  <c:v>0</c:v>
                </c:pt>
                <c:pt idx="1">
                  <c:v>10</c:v>
                </c:pt>
                <c:pt idx="2">
                  <c:v>25</c:v>
                </c:pt>
                <c:pt idx="3">
                  <c:v>90</c:v>
                </c:pt>
              </c:numCache>
            </c:numRef>
          </c:xVal>
          <c:yVal>
            <c:numRef>
              <c:f>'+ blood'!$D$11:$D$14</c:f>
              <c:numCache>
                <c:formatCode>General</c:formatCode>
                <c:ptCount val="4"/>
                <c:pt idx="0">
                  <c:v>0.99609999999999999</c:v>
                </c:pt>
                <c:pt idx="1">
                  <c:v>0.6409000000000008</c:v>
                </c:pt>
                <c:pt idx="2">
                  <c:v>0.57330000000000003</c:v>
                </c:pt>
                <c:pt idx="3">
                  <c:v>3.7200000000000032E-2</c:v>
                </c:pt>
              </c:numCache>
            </c:numRef>
          </c:yVal>
          <c:smooth val="1"/>
        </c:ser>
        <c:axId val="70122880"/>
        <c:axId val="70120960"/>
      </c:scatterChart>
      <c:valAx>
        <c:axId val="70104576"/>
        <c:scaling>
          <c:orientation val="minMax"/>
        </c:scaling>
        <c:axPos val="b"/>
        <c:title>
          <c:tx>
            <c:rich>
              <a:bodyPr/>
              <a:lstStyle/>
              <a:p>
                <a:pPr>
                  <a:defRPr/>
                </a:pPr>
                <a:r>
                  <a:rPr lang="en-US"/>
                  <a:t>%</a:t>
                </a:r>
                <a:r>
                  <a:rPr lang="en-US" baseline="0"/>
                  <a:t> blood</a:t>
                </a:r>
                <a:endParaRPr lang="en-US"/>
              </a:p>
            </c:rich>
          </c:tx>
          <c:layout/>
        </c:title>
        <c:numFmt formatCode="General" sourceLinked="1"/>
        <c:tickLblPos val="nextTo"/>
        <c:crossAx val="70106496"/>
        <c:crosses val="autoZero"/>
        <c:crossBetween val="midCat"/>
      </c:valAx>
      <c:valAx>
        <c:axId val="70106496"/>
        <c:scaling>
          <c:orientation val="minMax"/>
        </c:scaling>
        <c:axPos val="l"/>
        <c:title>
          <c:tx>
            <c:rich>
              <a:bodyPr rot="-5400000" vert="horz"/>
              <a:lstStyle/>
              <a:p>
                <a:pPr>
                  <a:defRPr/>
                </a:pPr>
                <a:r>
                  <a:rPr lang="en-US"/>
                  <a:t>slope</a:t>
                </a:r>
              </a:p>
            </c:rich>
          </c:tx>
          <c:layout/>
        </c:title>
        <c:numFmt formatCode="General" sourceLinked="1"/>
        <c:tickLblPos val="nextTo"/>
        <c:crossAx val="70104576"/>
        <c:crosses val="autoZero"/>
        <c:crossBetween val="midCat"/>
      </c:valAx>
      <c:valAx>
        <c:axId val="70120960"/>
        <c:scaling>
          <c:orientation val="minMax"/>
        </c:scaling>
        <c:axPos val="r"/>
        <c:title>
          <c:tx>
            <c:rich>
              <a:bodyPr rot="-5400000" vert="horz"/>
              <a:lstStyle/>
              <a:p>
                <a:pPr>
                  <a:defRPr/>
                </a:pPr>
                <a:r>
                  <a:rPr lang="en-US" dirty="0" smtClean="0"/>
                  <a:t>R2</a:t>
                </a:r>
                <a:endParaRPr lang="en-US" dirty="0"/>
              </a:p>
            </c:rich>
          </c:tx>
          <c:layout/>
        </c:title>
        <c:numFmt formatCode="General" sourceLinked="1"/>
        <c:tickLblPos val="nextTo"/>
        <c:crossAx val="70122880"/>
        <c:crosses val="max"/>
        <c:crossBetween val="midCat"/>
      </c:valAx>
      <c:valAx>
        <c:axId val="70122880"/>
        <c:scaling>
          <c:orientation val="minMax"/>
        </c:scaling>
        <c:delete val="1"/>
        <c:axPos val="b"/>
        <c:numFmt formatCode="General" sourceLinked="1"/>
        <c:tickLblPos val="none"/>
        <c:crossAx val="70120960"/>
        <c:crosses val="autoZero"/>
        <c:crossBetween val="midCat"/>
      </c:valAx>
    </c:plotArea>
    <c:legend>
      <c:legendPos val="r"/>
      <c:layout>
        <c:manualLayout>
          <c:xMode val="edge"/>
          <c:yMode val="edge"/>
          <c:x val="0.60614076162474961"/>
          <c:y val="1.8491689234409944E-4"/>
          <c:w val="9.6971387462649217E-2"/>
          <c:h val="0.13583409116114031"/>
        </c:manualLayout>
      </c:layout>
    </c:legend>
    <c:plotVisOnly val="1"/>
    <c:dispBlanksAs val="gap"/>
  </c:chart>
  <c:externalData r:id="rId1"/>
</c:chartSpace>
</file>

<file path=ppt/drawings/drawing1.xml><?xml version="1.0" encoding="utf-8"?>
<c:userShapes xmlns:c="http://schemas.openxmlformats.org/drawingml/2006/chart">
  <cdr:relSizeAnchor xmlns:cdr="http://schemas.openxmlformats.org/drawingml/2006/chartDrawing">
    <cdr:from>
      <cdr:x>0.69852</cdr:x>
      <cdr:y>0.21096</cdr:y>
    </cdr:from>
    <cdr:to>
      <cdr:x>0.74489</cdr:x>
      <cdr:y>0.31856</cdr:y>
    </cdr:to>
    <cdr:sp macro="" textlink="">
      <cdr:nvSpPr>
        <cdr:cNvPr id="2" name="TextBox 54"/>
        <cdr:cNvSpPr txBox="1"/>
      </cdr:nvSpPr>
      <cdr:spPr>
        <a:xfrm xmlns:a="http://schemas.openxmlformats.org/drawingml/2006/main">
          <a:off x="2782581" y="512920"/>
          <a:ext cx="184731" cy="26161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8C0619-57A8-4036-AF75-9D3B30D3DA8E}" type="datetimeFigureOut">
              <a:rPr lang="en-US" smtClean="0"/>
              <a:pPr/>
              <a:t>4/2/2014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312766-4D45-4ED1-952C-EDE3822B3358}" type="slidenum">
              <a:rPr lang="en-US" smtClean="0"/>
              <a:pPr/>
              <a:t>‹#›</a:t>
            </a:fld>
            <a:endParaRPr lang="en-US"/>
          </a:p>
        </p:txBody>
      </p:sp>
    </p:spTree>
    <p:extLst>
      <p:ext uri="{BB962C8B-B14F-4D97-AF65-F5344CB8AC3E}">
        <p14:creationId xmlns:p14="http://schemas.microsoft.com/office/powerpoint/2010/main" xmlns="" val="3880157006"/>
      </p:ext>
    </p:extLst>
  </p:cSld>
  <p:clrMap bg1="lt1" tx1="dk1" bg2="lt2" tx2="dk2" accent1="accent1" accent2="accent2" accent3="accent3" accent4="accent4" accent5="accent5" accent6="accent6" hlink="hlink" folHlink="folHlink"/>
  <p:notesStyle>
    <a:lvl1pPr marL="0" algn="l" defTabSz="190470" rtl="0" eaLnBrk="1" latinLnBrk="0" hangingPunct="1">
      <a:defRPr sz="200" kern="1200">
        <a:solidFill>
          <a:schemeClr val="tx1"/>
        </a:solidFill>
        <a:latin typeface="+mn-lt"/>
        <a:ea typeface="+mn-ea"/>
        <a:cs typeface="+mn-cs"/>
      </a:defRPr>
    </a:lvl1pPr>
    <a:lvl2pPr marL="95235" algn="l" defTabSz="190470" rtl="0" eaLnBrk="1" latinLnBrk="0" hangingPunct="1">
      <a:defRPr sz="200" kern="1200">
        <a:solidFill>
          <a:schemeClr val="tx1"/>
        </a:solidFill>
        <a:latin typeface="+mn-lt"/>
        <a:ea typeface="+mn-ea"/>
        <a:cs typeface="+mn-cs"/>
      </a:defRPr>
    </a:lvl2pPr>
    <a:lvl3pPr marL="190470" algn="l" defTabSz="190470" rtl="0" eaLnBrk="1" latinLnBrk="0" hangingPunct="1">
      <a:defRPr sz="200" kern="1200">
        <a:solidFill>
          <a:schemeClr val="tx1"/>
        </a:solidFill>
        <a:latin typeface="+mn-lt"/>
        <a:ea typeface="+mn-ea"/>
        <a:cs typeface="+mn-cs"/>
      </a:defRPr>
    </a:lvl3pPr>
    <a:lvl4pPr marL="285704" algn="l" defTabSz="190470" rtl="0" eaLnBrk="1" latinLnBrk="0" hangingPunct="1">
      <a:defRPr sz="200" kern="1200">
        <a:solidFill>
          <a:schemeClr val="tx1"/>
        </a:solidFill>
        <a:latin typeface="+mn-lt"/>
        <a:ea typeface="+mn-ea"/>
        <a:cs typeface="+mn-cs"/>
      </a:defRPr>
    </a:lvl4pPr>
    <a:lvl5pPr marL="380939" algn="l" defTabSz="190470" rtl="0" eaLnBrk="1" latinLnBrk="0" hangingPunct="1">
      <a:defRPr sz="200" kern="1200">
        <a:solidFill>
          <a:schemeClr val="tx1"/>
        </a:solidFill>
        <a:latin typeface="+mn-lt"/>
        <a:ea typeface="+mn-ea"/>
        <a:cs typeface="+mn-cs"/>
      </a:defRPr>
    </a:lvl5pPr>
    <a:lvl6pPr marL="476174" algn="l" defTabSz="190470" rtl="0" eaLnBrk="1" latinLnBrk="0" hangingPunct="1">
      <a:defRPr sz="200" kern="1200">
        <a:solidFill>
          <a:schemeClr val="tx1"/>
        </a:solidFill>
        <a:latin typeface="+mn-lt"/>
        <a:ea typeface="+mn-ea"/>
        <a:cs typeface="+mn-cs"/>
      </a:defRPr>
    </a:lvl6pPr>
    <a:lvl7pPr marL="571409" algn="l" defTabSz="190470" rtl="0" eaLnBrk="1" latinLnBrk="0" hangingPunct="1">
      <a:defRPr sz="200" kern="1200">
        <a:solidFill>
          <a:schemeClr val="tx1"/>
        </a:solidFill>
        <a:latin typeface="+mn-lt"/>
        <a:ea typeface="+mn-ea"/>
        <a:cs typeface="+mn-cs"/>
      </a:defRPr>
    </a:lvl7pPr>
    <a:lvl8pPr marL="666643" algn="l" defTabSz="190470" rtl="0" eaLnBrk="1" latinLnBrk="0" hangingPunct="1">
      <a:defRPr sz="200" kern="1200">
        <a:solidFill>
          <a:schemeClr val="tx1"/>
        </a:solidFill>
        <a:latin typeface="+mn-lt"/>
        <a:ea typeface="+mn-ea"/>
        <a:cs typeface="+mn-cs"/>
      </a:defRPr>
    </a:lvl8pPr>
    <a:lvl9pPr marL="761878" algn="l" defTabSz="190470" rtl="0" eaLnBrk="1" latinLnBrk="0" hangingPunct="1">
      <a:defRPr sz="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312766-4D45-4ED1-952C-EDE3822B335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7312766-4D45-4ED1-952C-EDE3822B335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 kern="1200" dirty="0" smtClean="0">
                <a:solidFill>
                  <a:schemeClr val="tx1"/>
                </a:solidFill>
                <a:latin typeface="+mn-lt"/>
                <a:ea typeface="+mn-ea"/>
                <a:cs typeface="+mn-cs"/>
              </a:rPr>
              <a:t>Find the formal potential (DC offset) of the electrode by calculating the midpoint voltage between the oxidation and reduction peaks in a CV of the solution without target. It is circled in blue. If immobilization is required, that process will be completed next.</a:t>
            </a:r>
            <a:br>
              <a:rPr lang="en-US" sz="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27312766-4D45-4ED1-952C-EDE3822B3358}"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190470" rtl="0" eaLnBrk="1" fontAlgn="auto" latinLnBrk="0" hangingPunct="1">
              <a:lnSpc>
                <a:spcPct val="100000"/>
              </a:lnSpc>
              <a:spcBef>
                <a:spcPts val="0"/>
              </a:spcBef>
              <a:spcAft>
                <a:spcPts val="0"/>
              </a:spcAft>
              <a:buClrTx/>
              <a:buSzTx/>
              <a:buFontTx/>
              <a:buNone/>
              <a:tabLst/>
              <a:defRPr/>
            </a:pPr>
            <a:r>
              <a:rPr lang="en-US" sz="200" kern="1200" dirty="0" smtClean="0">
                <a:solidFill>
                  <a:schemeClr val="tx1"/>
                </a:solidFill>
                <a:latin typeface="+mn-lt"/>
                <a:ea typeface="+mn-ea"/>
                <a:cs typeface="+mn-cs"/>
              </a:rPr>
              <a:t>In EIS, a range of frequencies is applied to the solution and the response in terms of impendence and phase change is recorded. The data from the impedance and phase change is combined to calculate a </a:t>
            </a:r>
            <a:r>
              <a:rPr lang="en-US" sz="200" kern="1200" dirty="0" err="1" smtClean="0">
                <a:solidFill>
                  <a:schemeClr val="tx1"/>
                </a:solidFill>
                <a:latin typeface="+mn-lt"/>
                <a:ea typeface="+mn-ea"/>
                <a:cs typeface="+mn-cs"/>
              </a:rPr>
              <a:t>nyquist</a:t>
            </a:r>
            <a:r>
              <a:rPr lang="en-US" sz="200" kern="1200" dirty="0" smtClean="0">
                <a:solidFill>
                  <a:schemeClr val="tx1"/>
                </a:solidFill>
                <a:latin typeface="+mn-lt"/>
                <a:ea typeface="+mn-ea"/>
                <a:cs typeface="+mn-cs"/>
              </a:rPr>
              <a:t> plot which in our case, is used to determine optimal binding frequency; the frequency at which the highest amount of target has bound to the surface, antibody, or enzyme. Once the optimal binding frequency is determined by analyzing a concentration gradient’s slope and R^2 values, a plot for the calibration curve for that target at its optimal binding frequency is created. This process is explained pictorially below: </a:t>
            </a:r>
          </a:p>
          <a:p>
            <a:endParaRPr lang="en-US" dirty="0"/>
          </a:p>
        </p:txBody>
      </p:sp>
      <p:sp>
        <p:nvSpPr>
          <p:cNvPr id="4" name="Slide Number Placeholder 3"/>
          <p:cNvSpPr>
            <a:spLocks noGrp="1"/>
          </p:cNvSpPr>
          <p:nvPr>
            <p:ph type="sldNum" sz="quarter" idx="10"/>
          </p:nvPr>
        </p:nvSpPr>
        <p:spPr/>
        <p:txBody>
          <a:bodyPr/>
          <a:lstStyle/>
          <a:p>
            <a:fld id="{27312766-4D45-4ED1-952C-EDE3822B3358}"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l">
              <a:buNone/>
              <a:defRPr sz="2800">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6F249C-8FC4-2343-BFC9-51A25C7DC041}"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D78E0-B223-744C-B744-FBCD4A71515B}"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1"/>
            <a:ext cx="9144000" cy="685800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091464" y="24761"/>
            <a:ext cx="2052536" cy="482346"/>
          </a:xfrm>
          <a:prstGeom prst="rect">
            <a:avLst/>
          </a:prstGeom>
          <a:solidFill>
            <a:schemeClr val="tx1"/>
          </a:solidFill>
        </p:spPr>
      </p:pic>
      <p:pic>
        <p:nvPicPr>
          <p:cNvPr id="11" name="Picture 10" descr="sbhse.pn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 y="6403241"/>
            <a:ext cx="3927231" cy="475195"/>
          </a:xfrm>
          <a:prstGeom prst="rect">
            <a:avLst/>
          </a:prstGeom>
          <a:solidFill>
            <a:schemeClr val="tx1">
              <a:alpha val="70000"/>
            </a:schemeClr>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F249C-8FC4-2343-BFC9-51A25C7DC041}"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D78E0-B223-744C-B744-FBCD4A7151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F249C-8FC4-2343-BFC9-51A25C7DC041}"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D78E0-B223-744C-B744-FBCD4A71515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225425" y="0"/>
            <a:ext cx="8689975" cy="606425"/>
          </a:xfrm>
        </p:spPr>
        <p:txBody>
          <a:bodyPr/>
          <a:lstStyle/>
          <a:p>
            <a:r>
              <a:rPr lang="en-US" smtClean="0"/>
              <a:t>Click to edit Master title style</a:t>
            </a:r>
            <a:endParaRPr lang="en-US" dirty="0" smtClean="0"/>
          </a:p>
        </p:txBody>
      </p:sp>
      <p:sp>
        <p:nvSpPr>
          <p:cNvPr id="6" name="Content Placeholder 2"/>
          <p:cNvSpPr>
            <a:spLocks noGrp="1"/>
          </p:cNvSpPr>
          <p:nvPr>
            <p:ph idx="4294967295"/>
          </p:nvPr>
        </p:nvSpPr>
        <p:spPr>
          <a:xfrm>
            <a:off x="304800" y="762000"/>
            <a:ext cx="8610600" cy="5638800"/>
          </a:xfrm>
        </p:spPr>
        <p:txBody>
          <a:bodyPr/>
          <a:lstStyle>
            <a:lvl2pPr marL="514268" indent="-171423">
              <a:defRPr sz="1800"/>
            </a:lvl2pPr>
            <a:lvl3pPr marL="799972" indent="-171423">
              <a:defRPr sz="1800"/>
            </a:lvl3pPr>
            <a:lvl4pPr marL="1028535" indent="-114282">
              <a:defRPr sz="1800"/>
            </a:lvl4pPr>
            <a:lvl5pPr marL="1257099" indent="-114282">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4"/>
          <p:cNvSpPr>
            <a:spLocks noGrp="1" noChangeArrowheads="1"/>
          </p:cNvSpPr>
          <p:nvPr>
            <p:ph type="dt" sz="half" idx="10"/>
          </p:nvPr>
        </p:nvSpPr>
        <p:spPr/>
        <p:txBody>
          <a:bodyPr/>
          <a:lstStyle>
            <a:lvl1pPr>
              <a:defRPr>
                <a:latin typeface="Arial"/>
                <a:ea typeface="ＭＳ Ｐゴシック" pitchFamily="-112" charset="-128"/>
                <a:cs typeface="+mn-cs"/>
              </a:defRPr>
            </a:lvl1pPr>
          </a:lstStyle>
          <a:p>
            <a:pPr>
              <a:defRPr/>
            </a:pPr>
            <a:endParaRPr lang="en-US" dirty="0"/>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fld id="{72F9F1D0-3A85-3D4F-9BBD-D68C5C032593}" type="slidenum">
              <a:rPr lang="en-US"/>
              <a:pPr/>
              <a:t>‹#›</a:t>
            </a:fld>
            <a:endParaRPr lang="en-US"/>
          </a:p>
        </p:txBody>
      </p:sp>
    </p:spTree>
  </p:cSld>
  <p:clrMapOvr>
    <a:masterClrMapping/>
  </p:clrMapOvr>
  <p:transition>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225425" y="0"/>
            <a:ext cx="8689975" cy="606425"/>
          </a:xfrm>
        </p:spPr>
        <p:txBody>
          <a:bodyPr/>
          <a:lstStyle/>
          <a:p>
            <a:r>
              <a:rPr lang="en-US" smtClean="0"/>
              <a:t>Click to edit Master title style</a:t>
            </a:r>
            <a:endParaRPr lang="en-US" dirty="0" smtClean="0"/>
          </a:p>
        </p:txBody>
      </p:sp>
      <p:sp>
        <p:nvSpPr>
          <p:cNvPr id="6" name="Content Placeholder 2"/>
          <p:cNvSpPr>
            <a:spLocks noGrp="1"/>
          </p:cNvSpPr>
          <p:nvPr>
            <p:ph idx="4294967295"/>
          </p:nvPr>
        </p:nvSpPr>
        <p:spPr>
          <a:xfrm>
            <a:off x="304800" y="762000"/>
            <a:ext cx="8610600" cy="5638800"/>
          </a:xfrm>
        </p:spPr>
        <p:txBody>
          <a:bodyPr/>
          <a:lstStyle>
            <a:lvl2pPr marL="514268" indent="-171423">
              <a:defRPr sz="1800"/>
            </a:lvl2pPr>
            <a:lvl3pPr marL="799972" indent="-171423">
              <a:defRPr sz="1800"/>
            </a:lvl3pPr>
            <a:lvl4pPr marL="1028535" indent="-114282">
              <a:defRPr sz="1800"/>
            </a:lvl4pPr>
            <a:lvl5pPr marL="1257099" indent="-114282">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4"/>
          <p:cNvSpPr>
            <a:spLocks noGrp="1" noChangeArrowheads="1"/>
          </p:cNvSpPr>
          <p:nvPr>
            <p:ph type="dt" sz="half" idx="10"/>
          </p:nvPr>
        </p:nvSpPr>
        <p:spPr/>
        <p:txBody>
          <a:bodyPr/>
          <a:lstStyle>
            <a:lvl1pPr>
              <a:defRPr>
                <a:latin typeface="Arial"/>
                <a:ea typeface="ＭＳ Ｐゴシック" pitchFamily="-112" charset="-128"/>
                <a:cs typeface="+mn-cs"/>
              </a:defRPr>
            </a:lvl1pPr>
          </a:lstStyle>
          <a:p>
            <a:pPr>
              <a:defRPr/>
            </a:pPr>
            <a:endParaRPr lang="en-US" dirty="0"/>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fld id="{2B47ED38-3A27-634B-A8CB-8E349EF12777}" type="slidenum">
              <a:rPr lang="en-US"/>
              <a:pPr/>
              <a:t>‹#›</a:t>
            </a:fld>
            <a:endParaRPr lang="en-US"/>
          </a:p>
        </p:txBody>
      </p:sp>
    </p:spTree>
  </p:cSld>
  <p:clrMapOvr>
    <a:masterClrMapping/>
  </p:clrMapOvr>
  <p:transition>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225425" y="0"/>
            <a:ext cx="8689975" cy="606425"/>
          </a:xfrm>
        </p:spPr>
        <p:txBody>
          <a:bodyPr/>
          <a:lstStyle/>
          <a:p>
            <a:r>
              <a:rPr lang="en-US" smtClean="0"/>
              <a:t>Click to edit Master title style</a:t>
            </a:r>
            <a:endParaRPr lang="en-US" dirty="0" smtClean="0"/>
          </a:p>
        </p:txBody>
      </p:sp>
      <p:sp>
        <p:nvSpPr>
          <p:cNvPr id="6" name="Content Placeholder 2"/>
          <p:cNvSpPr>
            <a:spLocks noGrp="1"/>
          </p:cNvSpPr>
          <p:nvPr>
            <p:ph idx="4294967295"/>
          </p:nvPr>
        </p:nvSpPr>
        <p:spPr>
          <a:xfrm>
            <a:off x="304800" y="762000"/>
            <a:ext cx="8610600" cy="5638800"/>
          </a:xfrm>
        </p:spPr>
        <p:txBody>
          <a:bodyPr/>
          <a:lstStyle>
            <a:lvl2pPr marL="514268" indent="-171423">
              <a:defRPr sz="1800"/>
            </a:lvl2pPr>
            <a:lvl3pPr marL="799972" indent="-171423">
              <a:defRPr sz="1800"/>
            </a:lvl3pPr>
            <a:lvl4pPr marL="1028535" indent="-114282">
              <a:defRPr sz="1800"/>
            </a:lvl4pPr>
            <a:lvl5pPr marL="1257099" indent="-114282">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4"/>
          <p:cNvSpPr>
            <a:spLocks noGrp="1" noChangeArrowheads="1"/>
          </p:cNvSpPr>
          <p:nvPr>
            <p:ph type="dt" sz="half" idx="10"/>
          </p:nvPr>
        </p:nvSpPr>
        <p:spPr/>
        <p:txBody>
          <a:bodyPr/>
          <a:lstStyle>
            <a:lvl1pPr>
              <a:defRPr>
                <a:latin typeface="Arial"/>
                <a:ea typeface="ＭＳ Ｐゴシック" pitchFamily="-112" charset="-128"/>
                <a:cs typeface="+mn-cs"/>
              </a:defRPr>
            </a:lvl1pPr>
          </a:lstStyle>
          <a:p>
            <a:pPr>
              <a:defRPr/>
            </a:pPr>
            <a:endParaRPr lang="en-US" dirty="0"/>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fld id="{67402BEF-1727-D04E-917C-AEA81332D575}" type="slidenum">
              <a:rPr lang="en-US"/>
              <a:pPr/>
              <a:t>‹#›</a:t>
            </a:fld>
            <a:endParaRPr lang="en-US"/>
          </a:p>
        </p:txBody>
      </p:sp>
    </p:spTree>
  </p:cSld>
  <p:clrMapOvr>
    <a:masterClrMapping/>
  </p:clrMapOvr>
  <p:transition>
    <p:randomBa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225425" y="0"/>
            <a:ext cx="8689975" cy="606425"/>
          </a:xfrm>
        </p:spPr>
        <p:txBody>
          <a:bodyPr/>
          <a:lstStyle/>
          <a:p>
            <a:r>
              <a:rPr lang="en-US" smtClean="0"/>
              <a:t>Click to edit Master title style</a:t>
            </a:r>
            <a:endParaRPr lang="en-US" dirty="0" smtClean="0"/>
          </a:p>
        </p:txBody>
      </p:sp>
      <p:sp>
        <p:nvSpPr>
          <p:cNvPr id="6" name="Content Placeholder 2"/>
          <p:cNvSpPr>
            <a:spLocks noGrp="1"/>
          </p:cNvSpPr>
          <p:nvPr>
            <p:ph idx="4294967295"/>
          </p:nvPr>
        </p:nvSpPr>
        <p:spPr>
          <a:xfrm>
            <a:off x="304800" y="762000"/>
            <a:ext cx="8610600" cy="5638800"/>
          </a:xfrm>
        </p:spPr>
        <p:txBody>
          <a:bodyPr/>
          <a:lstStyle>
            <a:lvl2pPr marL="514268" indent="-171423">
              <a:defRPr sz="1800"/>
            </a:lvl2pPr>
            <a:lvl3pPr marL="799972" indent="-171423">
              <a:defRPr sz="1800"/>
            </a:lvl3pPr>
            <a:lvl4pPr marL="1028535" indent="-114282">
              <a:defRPr sz="1800"/>
            </a:lvl4pPr>
            <a:lvl5pPr marL="1257099" indent="-114282">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4"/>
          <p:cNvSpPr>
            <a:spLocks noGrp="1" noChangeArrowheads="1"/>
          </p:cNvSpPr>
          <p:nvPr>
            <p:ph type="dt" sz="half" idx="10"/>
          </p:nvPr>
        </p:nvSpPr>
        <p:spPr/>
        <p:txBody>
          <a:bodyPr/>
          <a:lstStyle>
            <a:lvl1pPr>
              <a:defRPr>
                <a:latin typeface="Arial"/>
                <a:ea typeface="ＭＳ Ｐゴシック" pitchFamily="-112" charset="-128"/>
                <a:cs typeface="+mn-cs"/>
              </a:defRPr>
            </a:lvl1pPr>
          </a:lstStyle>
          <a:p>
            <a:pPr>
              <a:defRPr/>
            </a:pPr>
            <a:endParaRPr lang="en-US" dirty="0"/>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fld id="{D58A1F17-D12A-4645-B762-7C76738FDB6A}" type="slidenum">
              <a:rPr lang="en-US"/>
              <a:pPr/>
              <a:t>‹#›</a:t>
            </a:fld>
            <a:endParaRPr lang="en-US"/>
          </a:p>
        </p:txBody>
      </p:sp>
    </p:spTree>
  </p:cSld>
  <p:clrMapOvr>
    <a:masterClrMapping/>
  </p:clrMapOvr>
  <p:transition>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225425" y="0"/>
            <a:ext cx="8689975" cy="606425"/>
          </a:xfrm>
        </p:spPr>
        <p:txBody>
          <a:bodyPr/>
          <a:lstStyle/>
          <a:p>
            <a:r>
              <a:rPr lang="en-US" smtClean="0"/>
              <a:t>Click to edit Master title style</a:t>
            </a:r>
            <a:endParaRPr lang="en-US" dirty="0" smtClean="0"/>
          </a:p>
        </p:txBody>
      </p:sp>
      <p:sp>
        <p:nvSpPr>
          <p:cNvPr id="6" name="Content Placeholder 2"/>
          <p:cNvSpPr>
            <a:spLocks noGrp="1"/>
          </p:cNvSpPr>
          <p:nvPr>
            <p:ph idx="4294967295"/>
          </p:nvPr>
        </p:nvSpPr>
        <p:spPr>
          <a:xfrm>
            <a:off x="304800" y="762000"/>
            <a:ext cx="8610600" cy="5638800"/>
          </a:xfrm>
        </p:spPr>
        <p:txBody>
          <a:bodyPr/>
          <a:lstStyle>
            <a:lvl2pPr marL="514268" indent="-171423">
              <a:defRPr sz="1800"/>
            </a:lvl2pPr>
            <a:lvl3pPr marL="799972" indent="-171423">
              <a:defRPr sz="1800"/>
            </a:lvl3pPr>
            <a:lvl4pPr marL="1028535" indent="-114282">
              <a:defRPr sz="1800"/>
            </a:lvl4pPr>
            <a:lvl5pPr marL="1257099" indent="-114282">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4"/>
          <p:cNvSpPr>
            <a:spLocks noGrp="1" noChangeArrowheads="1"/>
          </p:cNvSpPr>
          <p:nvPr>
            <p:ph type="dt" sz="half" idx="10"/>
          </p:nvPr>
        </p:nvSpPr>
        <p:spPr/>
        <p:txBody>
          <a:bodyPr/>
          <a:lstStyle>
            <a:lvl1pPr>
              <a:defRPr>
                <a:latin typeface="Arial"/>
                <a:ea typeface="ＭＳ Ｐゴシック" pitchFamily="-112" charset="-128"/>
                <a:cs typeface="+mn-cs"/>
              </a:defRPr>
            </a:lvl1pPr>
          </a:lstStyle>
          <a:p>
            <a:pPr>
              <a:defRPr/>
            </a:pPr>
            <a:endParaRPr lang="en-US" dirty="0"/>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fld id="{928F2D28-4B6A-E341-9C13-AEACE2BADACB}" type="slidenum">
              <a:rPr lang="en-US"/>
              <a:pPr/>
              <a:t>‹#›</a:t>
            </a:fld>
            <a:endParaRPr lang="en-US"/>
          </a:p>
        </p:txBody>
      </p:sp>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FFC82E"/>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36F249C-8FC4-2343-BFC9-51A25C7DC041}"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D78E0-B223-744C-B744-FBCD4A7151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6396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56619"/>
            <a:ext cx="7772400" cy="1500187"/>
          </a:xfrm>
        </p:spPr>
        <p:txBody>
          <a:bodyPr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5654" y="1246189"/>
            <a:ext cx="4127354" cy="42810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49373" y="1239839"/>
            <a:ext cx="4168082" cy="42810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75778" y="1239838"/>
            <a:ext cx="4040188" cy="950203"/>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75778" y="2190042"/>
            <a:ext cx="4040188" cy="30151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1225" y="1244112"/>
            <a:ext cx="4041775" cy="950203"/>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1225" y="2194316"/>
            <a:ext cx="4041775" cy="30151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61959" y="5675978"/>
            <a:ext cx="2133600" cy="365125"/>
          </a:xfrm>
        </p:spPr>
        <p:txBody>
          <a:bodyPr/>
          <a:lstStyle>
            <a:lvl1pPr>
              <a:defRPr>
                <a:solidFill>
                  <a:srgbClr val="FFC82E"/>
                </a:solidFill>
              </a:defRPr>
            </a:lvl1pPr>
          </a:lstStyle>
          <a:p>
            <a:fld id="{D36F249C-8FC4-2343-BFC9-51A25C7DC041}" type="datetimeFigureOut">
              <a:rPr lang="en-US" smtClean="0"/>
              <a:pPr/>
              <a:t>4/2/2014</a:t>
            </a:fld>
            <a:endParaRPr lang="en-US" dirty="0"/>
          </a:p>
        </p:txBody>
      </p:sp>
      <p:sp>
        <p:nvSpPr>
          <p:cNvPr id="8" name="Footer Placeholder 7"/>
          <p:cNvSpPr>
            <a:spLocks noGrp="1"/>
          </p:cNvSpPr>
          <p:nvPr>
            <p:ph type="ftr" sz="quarter" idx="11"/>
          </p:nvPr>
        </p:nvSpPr>
        <p:spPr>
          <a:xfrm>
            <a:off x="275778" y="5261554"/>
            <a:ext cx="8637222" cy="286809"/>
          </a:xfrm>
        </p:spPr>
        <p:txBody>
          <a:bodyPr/>
          <a:lstStyle>
            <a:lvl1pPr algn="l">
              <a:defRPr/>
            </a:lvl1pPr>
          </a:lstStyle>
          <a:p>
            <a:endParaRPr lang="en-US" dirty="0"/>
          </a:p>
        </p:txBody>
      </p:sp>
      <p:sp>
        <p:nvSpPr>
          <p:cNvPr id="9" name="Slide Number Placeholder 8"/>
          <p:cNvSpPr>
            <a:spLocks noGrp="1"/>
          </p:cNvSpPr>
          <p:nvPr>
            <p:ph type="sldNum" sz="quarter" idx="12"/>
          </p:nvPr>
        </p:nvSpPr>
        <p:spPr>
          <a:xfrm>
            <a:off x="8763742" y="414425"/>
            <a:ext cx="380258" cy="365125"/>
          </a:xfrm>
          <a:solidFill>
            <a:schemeClr val="tx1"/>
          </a:solidFill>
          <a:ln>
            <a:noFill/>
          </a:ln>
        </p:spPr>
        <p:txBody>
          <a:bodyPr/>
          <a:lstStyle>
            <a:lvl1pPr>
              <a:defRPr>
                <a:solidFill>
                  <a:srgbClr val="FFC82E"/>
                </a:solidFill>
              </a:defRPr>
            </a:lvl1pPr>
          </a:lstStyle>
          <a:p>
            <a:fld id="{892D78E0-B223-744C-B744-FBCD4A71515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F249C-8FC4-2343-BFC9-51A25C7DC041}" type="datetimeFigureOut">
              <a:rPr lang="en-US" smtClean="0"/>
              <a:pPr/>
              <a:t>4/2/2014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2D78E0-B223-744C-B744-FBCD4A7151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241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0791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F249C-8FC4-2343-BFC9-51A25C7DC041}" type="datetimeFigureOut">
              <a:rPr lang="en-US" smtClean="0"/>
              <a:pPr/>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D78E0-B223-744C-B744-FBCD4A7151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5654" y="231143"/>
            <a:ext cx="8647346" cy="777930"/>
          </a:xfrm>
          <a:prstGeom prst="rect">
            <a:avLst/>
          </a:prstGeom>
        </p:spPr>
        <p:txBody>
          <a:bodyPr vert="horz" lIns="91425" tIns="45713" rIns="91425" bIns="45713"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65654" y="1252643"/>
            <a:ext cx="8647346" cy="4255141"/>
          </a:xfrm>
          <a:prstGeom prst="rect">
            <a:avLst/>
          </a:prstGeom>
        </p:spPr>
        <p:txBody>
          <a:bodyPr vert="horz" lIns="91425" tIns="45713" rIns="91425"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25" tIns="45713" rIns="91425" bIns="45713" rtlCol="0" anchor="ctr"/>
          <a:lstStyle>
            <a:lvl1pPr algn="l">
              <a:defRPr sz="1200">
                <a:solidFill>
                  <a:schemeClr val="tx1">
                    <a:tint val="75000"/>
                  </a:schemeClr>
                </a:solidFill>
                <a:latin typeface="Arial"/>
              </a:defRPr>
            </a:lvl1pPr>
          </a:lstStyle>
          <a:p>
            <a:fld id="{D36F249C-8FC4-2343-BFC9-51A25C7DC041}" type="datetimeFigureOut">
              <a:rPr lang="en-US" smtClean="0"/>
              <a:pPr/>
              <a:t>4/2/2014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5" tIns="45713" rIns="91425" bIns="45713"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5" tIns="45713" rIns="91425" bIns="45713" rtlCol="0" anchor="ctr"/>
          <a:lstStyle>
            <a:lvl1pPr algn="r">
              <a:defRPr sz="1200">
                <a:solidFill>
                  <a:schemeClr val="tx1">
                    <a:tint val="75000"/>
                  </a:schemeClr>
                </a:solidFill>
                <a:latin typeface="Arial"/>
              </a:defRPr>
            </a:lvl1pPr>
          </a:lstStyle>
          <a:p>
            <a:fld id="{892D78E0-B223-744C-B744-FBCD4A71515B}" type="slidenum">
              <a:rPr lang="en-US" smtClean="0"/>
              <a:pPr/>
              <a:t>‹#›</a:t>
            </a:fld>
            <a:endParaRPr lang="en-US" dirty="0"/>
          </a:p>
        </p:txBody>
      </p:sp>
      <p:pic>
        <p:nvPicPr>
          <p:cNvPr id="7" name="Picture 6" descr="sbhse-background-sm.png"/>
          <p:cNvPicPr>
            <a:picLocks noChangeAspect="1"/>
          </p:cNvPicPr>
          <p:nvPr userDrawn="1"/>
        </p:nvPicPr>
        <p:blipFill rotWithShape="1">
          <a:blip r:embed="rId18">
            <a:extLst>
              <a:ext uri="{28A0092B-C50C-407E-A947-70E740481C1C}">
                <a14:useLocalDpi xmlns:a14="http://schemas.microsoft.com/office/drawing/2010/main" xmlns="" val="0"/>
              </a:ext>
            </a:extLst>
          </a:blip>
          <a:srcRect t="23334" b="9700"/>
          <a:stretch/>
        </p:blipFill>
        <p:spPr>
          <a:xfrm>
            <a:off x="0" y="5633328"/>
            <a:ext cx="9144000" cy="1224672"/>
          </a:xfrm>
          <a:prstGeom prst="rect">
            <a:avLst/>
          </a:prstGeom>
        </p:spPr>
      </p:pic>
      <p:sp>
        <p:nvSpPr>
          <p:cNvPr id="9" name="Slide Number Placeholder 8"/>
          <p:cNvSpPr txBox="1">
            <a:spLocks/>
          </p:cNvSpPr>
          <p:nvPr userDrawn="1"/>
        </p:nvSpPr>
        <p:spPr>
          <a:xfrm>
            <a:off x="8686800" y="414425"/>
            <a:ext cx="457200" cy="365125"/>
          </a:xfrm>
          <a:prstGeom prst="rect">
            <a:avLst/>
          </a:prstGeom>
          <a:solidFill>
            <a:schemeClr val="tx1"/>
          </a:solidFill>
          <a:ln>
            <a:noFill/>
          </a:ln>
        </p:spPr>
        <p:txBody>
          <a:bodyPr lIns="91425" tIns="45713" rIns="91425" bIns="45713"/>
          <a:lstStyle>
            <a:defPPr>
              <a:defRPr lang="en-US"/>
            </a:defPPr>
            <a:lvl1pPr marL="0" algn="l" defTabSz="457200" rtl="0" eaLnBrk="1" latinLnBrk="0" hangingPunct="1">
              <a:defRPr sz="1800" kern="1200">
                <a:solidFill>
                  <a:srgbClr val="FFC82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92D78E0-B223-744C-B744-FBCD4A71515B}" type="slidenum">
              <a:rPr lang="en-US" sz="1600" smtClean="0"/>
              <a:pPr algn="ctr"/>
              <a:t>‹#›</a:t>
            </a:fld>
            <a:endParaRPr lang="en-US" sz="16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 id="2147483678" r:id="rId13"/>
    <p:sldLayoutId id="2147483679" r:id="rId14"/>
    <p:sldLayoutId id="2147483680" r:id="rId15"/>
    <p:sldLayoutId id="2147483681" r:id="rId16"/>
  </p:sldLayoutIdLst>
  <p:txStyles>
    <p:titleStyle>
      <a:lvl1pPr algn="l" defTabSz="457127" rtl="0" eaLnBrk="1" latinLnBrk="0" hangingPunct="1">
        <a:spcBef>
          <a:spcPct val="0"/>
        </a:spcBef>
        <a:buNone/>
        <a:defRPr sz="2800" b="1" kern="1200">
          <a:solidFill>
            <a:schemeClr val="tx1"/>
          </a:solidFill>
          <a:latin typeface="Arial"/>
          <a:ea typeface="+mj-ea"/>
          <a:cs typeface="Arial"/>
        </a:defRPr>
      </a:lvl1pPr>
    </p:titleStyle>
    <p:bodyStyle>
      <a:lvl1pPr marL="226977" indent="-226977" algn="l" defTabSz="457127" rtl="0" eaLnBrk="1" latinLnBrk="0" hangingPunct="1">
        <a:lnSpc>
          <a:spcPct val="100000"/>
        </a:lnSpc>
        <a:spcBef>
          <a:spcPts val="600"/>
        </a:spcBef>
        <a:spcAft>
          <a:spcPts val="300"/>
        </a:spcAft>
        <a:buClr>
          <a:srgbClr val="FFC82E"/>
        </a:buClr>
        <a:buFont typeface="Wingdings" charset="2"/>
        <a:buChar char="§"/>
        <a:defRPr sz="2400" kern="1200">
          <a:solidFill>
            <a:schemeClr val="tx1"/>
          </a:solidFill>
          <a:latin typeface="Arial"/>
          <a:ea typeface="+mn-ea"/>
          <a:cs typeface="Arial"/>
        </a:defRPr>
      </a:lvl1pPr>
      <a:lvl2pPr marL="687278" indent="-230151" algn="l" defTabSz="457127" rtl="0" eaLnBrk="1" latinLnBrk="0" hangingPunct="1">
        <a:spcBef>
          <a:spcPts val="600"/>
        </a:spcBef>
        <a:spcAft>
          <a:spcPts val="300"/>
        </a:spcAft>
        <a:buFont typeface="Arial"/>
        <a:buChar char="–"/>
        <a:defRPr sz="2200" kern="1200">
          <a:solidFill>
            <a:schemeClr val="tx1"/>
          </a:solidFill>
          <a:latin typeface="Arial"/>
          <a:ea typeface="+mn-ea"/>
          <a:cs typeface="Arial"/>
        </a:defRPr>
      </a:lvl2pPr>
      <a:lvl3pPr marL="1030123" indent="-115869" algn="l" defTabSz="457127" rtl="0" eaLnBrk="1" latinLnBrk="0" hangingPunct="1">
        <a:spcBef>
          <a:spcPts val="600"/>
        </a:spcBef>
        <a:spcAft>
          <a:spcPts val="300"/>
        </a:spcAft>
        <a:buFont typeface="Arial"/>
        <a:buChar char="•"/>
        <a:defRPr sz="2000" kern="1200">
          <a:solidFill>
            <a:schemeClr val="tx1"/>
          </a:solidFill>
          <a:latin typeface="Arial"/>
          <a:ea typeface="+mn-ea"/>
          <a:cs typeface="Arial"/>
        </a:defRPr>
      </a:lvl3pPr>
      <a:lvl4pPr marL="1541216" indent="-169836" algn="l" defTabSz="457127" rtl="0" eaLnBrk="1" latinLnBrk="0" hangingPunct="1">
        <a:spcBef>
          <a:spcPts val="600"/>
        </a:spcBef>
        <a:spcAft>
          <a:spcPts val="300"/>
        </a:spcAft>
        <a:buFont typeface="Arial"/>
        <a:buChar char="–"/>
        <a:defRPr sz="1800" kern="1200">
          <a:solidFill>
            <a:schemeClr val="tx1"/>
          </a:solidFill>
          <a:latin typeface="Arial"/>
          <a:ea typeface="+mn-ea"/>
          <a:cs typeface="Arial"/>
        </a:defRPr>
      </a:lvl4pPr>
      <a:lvl5pPr marL="2001518" indent="-173010" algn="l" defTabSz="457127" rtl="0" eaLnBrk="1" latinLnBrk="0" hangingPunct="1">
        <a:spcBef>
          <a:spcPts val="600"/>
        </a:spcBef>
        <a:spcAft>
          <a:spcPts val="300"/>
        </a:spcAft>
        <a:buFont typeface="Arial"/>
        <a:buChar char="»"/>
        <a:defRPr sz="1800" kern="1200">
          <a:solidFill>
            <a:schemeClr val="tx1"/>
          </a:solidFill>
          <a:latin typeface="Arial"/>
          <a:ea typeface="+mn-ea"/>
          <a:cs typeface="Arial"/>
        </a:defRPr>
      </a:lvl5pPr>
      <a:lvl6pPr marL="2514198" indent="-228563" algn="l" defTabSz="457127" rtl="0" eaLnBrk="1" latinLnBrk="0" hangingPunct="1">
        <a:spcBef>
          <a:spcPct val="20000"/>
        </a:spcBef>
        <a:buFont typeface="Arial"/>
        <a:buChar char="•"/>
        <a:defRPr sz="2000" kern="1200">
          <a:solidFill>
            <a:schemeClr val="tx1"/>
          </a:solidFill>
          <a:latin typeface="+mn-lt"/>
          <a:ea typeface="+mn-ea"/>
          <a:cs typeface="+mn-cs"/>
        </a:defRPr>
      </a:lvl6pPr>
      <a:lvl7pPr marL="2971325" indent="-228563" algn="l" defTabSz="457127" rtl="0" eaLnBrk="1" latinLnBrk="0" hangingPunct="1">
        <a:spcBef>
          <a:spcPct val="20000"/>
        </a:spcBef>
        <a:buFont typeface="Arial"/>
        <a:buChar char="•"/>
        <a:defRPr sz="2000" kern="1200">
          <a:solidFill>
            <a:schemeClr val="tx1"/>
          </a:solidFill>
          <a:latin typeface="+mn-lt"/>
          <a:ea typeface="+mn-ea"/>
          <a:cs typeface="+mn-cs"/>
        </a:defRPr>
      </a:lvl7pPr>
      <a:lvl8pPr marL="3428451" indent="-228563"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8" indent="-228563" algn="l" defTabSz="4571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rogesteronetherapy.com/image-files/graph.jpg" TargetMode="External"/><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tiff"/><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963" y="1286823"/>
            <a:ext cx="8458200" cy="1470025"/>
          </a:xfrm>
        </p:spPr>
        <p:txBody>
          <a:bodyPr>
            <a:noAutofit/>
          </a:bodyPr>
          <a:lstStyle/>
          <a:p>
            <a:pPr algn="ctr"/>
            <a:r>
              <a:rPr lang="en-US" sz="4000" dirty="0" smtClean="0">
                <a:solidFill>
                  <a:srgbClr val="FFC82E"/>
                </a:solidFill>
              </a:rPr>
              <a:t>The Detection of Fertility Hormones via Antibody </a:t>
            </a:r>
            <a:br>
              <a:rPr lang="en-US" sz="4000" dirty="0" smtClean="0">
                <a:solidFill>
                  <a:srgbClr val="FFC82E"/>
                </a:solidFill>
              </a:rPr>
            </a:br>
            <a:r>
              <a:rPr lang="en-US" sz="4000" dirty="0" smtClean="0">
                <a:solidFill>
                  <a:srgbClr val="FFC82E"/>
                </a:solidFill>
              </a:rPr>
              <a:t>Immobilization and Electrochemical Impedance Spectroscopy </a:t>
            </a:r>
            <a:endParaRPr lang="en-US" sz="4000" dirty="0">
              <a:solidFill>
                <a:srgbClr val="FFC82E"/>
              </a:solidFill>
            </a:endParaRPr>
          </a:p>
        </p:txBody>
      </p:sp>
      <p:sp>
        <p:nvSpPr>
          <p:cNvPr id="3" name="Subtitle 2"/>
          <p:cNvSpPr>
            <a:spLocks noGrp="1"/>
          </p:cNvSpPr>
          <p:nvPr>
            <p:ph type="subTitle" idx="1"/>
          </p:nvPr>
        </p:nvSpPr>
        <p:spPr>
          <a:xfrm>
            <a:off x="407963" y="4596853"/>
            <a:ext cx="6400800" cy="1339923"/>
          </a:xfrm>
        </p:spPr>
        <p:txBody>
          <a:bodyPr>
            <a:normAutofit/>
          </a:bodyPr>
          <a:lstStyle/>
          <a:p>
            <a:r>
              <a:rPr lang="en-US" sz="2400" dirty="0" smtClean="0">
                <a:solidFill>
                  <a:schemeClr val="bg1"/>
                </a:solidFill>
              </a:rPr>
              <a:t>Student: Stephanie Maxwell </a:t>
            </a:r>
          </a:p>
          <a:p>
            <a:r>
              <a:rPr lang="en-US" sz="2400" dirty="0" smtClean="0">
                <a:solidFill>
                  <a:schemeClr val="bg1"/>
                </a:solidFill>
              </a:rPr>
              <a:t>Mentor: Dr. Jeffrey La Belle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47346" cy="777930"/>
          </a:xfrm>
        </p:spPr>
        <p:txBody>
          <a:bodyPr>
            <a:normAutofit/>
          </a:bodyPr>
          <a:lstStyle/>
          <a:p>
            <a:r>
              <a:rPr lang="en-US" sz="4400" dirty="0" smtClean="0"/>
              <a:t>Calibration in blood</a:t>
            </a:r>
            <a:endParaRPr lang="en-US" sz="4400" dirty="0"/>
          </a:p>
        </p:txBody>
      </p:sp>
      <p:graphicFrame>
        <p:nvGraphicFramePr>
          <p:cNvPr id="5" name="Chart 4"/>
          <p:cNvGraphicFramePr/>
          <p:nvPr/>
        </p:nvGraphicFramePr>
        <p:xfrm>
          <a:off x="265654" y="1355834"/>
          <a:ext cx="6308566" cy="376385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687115" y="1301986"/>
            <a:ext cx="3225885" cy="1477328"/>
          </a:xfrm>
          <a:prstGeom prst="rect">
            <a:avLst/>
          </a:prstGeom>
          <a:noFill/>
        </p:spPr>
        <p:txBody>
          <a:bodyPr wrap="square" rtlCol="0">
            <a:spAutoFit/>
          </a:bodyPr>
          <a:lstStyle/>
          <a:p>
            <a:r>
              <a:rPr lang="en-US" dirty="0" smtClean="0"/>
              <a:t>The effect of blood percentage on the slopes and R squared values of calibration curves of progesterone at 371Hz</a:t>
            </a:r>
          </a:p>
          <a:p>
            <a:endParaRPr lang="en-US" sz="1800" dirty="0"/>
          </a:p>
        </p:txBody>
      </p:sp>
      <p:pic>
        <p:nvPicPr>
          <p:cNvPr id="3074" name="Picture 2"/>
          <p:cNvPicPr>
            <a:picLocks noChangeAspect="1" noChangeArrowheads="1"/>
          </p:cNvPicPr>
          <p:nvPr/>
        </p:nvPicPr>
        <p:blipFill>
          <a:blip r:embed="rId3"/>
          <a:srcRect/>
          <a:stretch>
            <a:fillRect/>
          </a:stretch>
        </p:blipFill>
        <p:spPr bwMode="auto">
          <a:xfrm>
            <a:off x="5687115" y="2779314"/>
            <a:ext cx="3006509" cy="250542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Conclusions </a:t>
            </a:r>
            <a:endParaRPr lang="en-US" sz="4400"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smtClean="0"/>
              <a:t> The optimal binding frequency of progesterone was found (371Hz) and a linear relationship between impedance and log concentration was determined</a:t>
            </a:r>
          </a:p>
          <a:p>
            <a:pPr>
              <a:buFont typeface="Arial" pitchFamily="34" charset="0"/>
              <a:buChar char="•"/>
            </a:pPr>
            <a:r>
              <a:rPr lang="en-US" dirty="0" smtClean="0"/>
              <a:t> This relation is reproducible (R^2=0.99, n=7) </a:t>
            </a:r>
          </a:p>
          <a:p>
            <a:pPr>
              <a:buFont typeface="Arial" pitchFamily="34" charset="0"/>
              <a:buChar char="•"/>
            </a:pPr>
            <a:r>
              <a:rPr lang="en-US" dirty="0" smtClean="0"/>
              <a:t> The response decreases with an increase in blood percentage</a:t>
            </a:r>
          </a:p>
          <a:p>
            <a:pPr>
              <a:buFont typeface="Arial" pitchFamily="34" charset="0"/>
              <a:buChar char="•"/>
            </a:pPr>
            <a:r>
              <a:rPr lang="en-US" dirty="0" smtClean="0"/>
              <a:t> The relation holds true with </a:t>
            </a:r>
            <a:r>
              <a:rPr lang="en-US" dirty="0" err="1" smtClean="0"/>
              <a:t>Estradiol</a:t>
            </a:r>
            <a:r>
              <a:rPr lang="en-US" dirty="0" smtClean="0"/>
              <a:t> acting as an </a:t>
            </a:r>
            <a:r>
              <a:rPr lang="en-US" dirty="0" err="1" smtClean="0"/>
              <a:t>interferent</a:t>
            </a:r>
            <a:r>
              <a:rPr lang="en-US" dirty="0" smtClean="0"/>
              <a:t>; however a lot of noise is produced with the addition of Albumin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Next steps</a:t>
            </a:r>
            <a:endParaRPr lang="en-US" sz="4400" dirty="0"/>
          </a:p>
        </p:txBody>
      </p:sp>
      <p:pic>
        <p:nvPicPr>
          <p:cNvPr id="4098" name="Picture 2"/>
          <p:cNvPicPr>
            <a:picLocks noGrp="1" noChangeAspect="1" noChangeArrowheads="1"/>
          </p:cNvPicPr>
          <p:nvPr>
            <p:ph idx="1"/>
          </p:nvPr>
        </p:nvPicPr>
        <p:blipFill>
          <a:blip r:embed="rId2"/>
          <a:srcRect/>
          <a:stretch>
            <a:fillRect/>
          </a:stretch>
        </p:blipFill>
        <p:spPr bwMode="auto">
          <a:xfrm>
            <a:off x="6107908" y="2185324"/>
            <a:ext cx="2805092" cy="2222903"/>
          </a:xfrm>
          <a:prstGeom prst="rect">
            <a:avLst/>
          </a:prstGeom>
          <a:noFill/>
          <a:ln w="9525">
            <a:noFill/>
            <a:miter lim="800000"/>
            <a:headEnd/>
            <a:tailEnd/>
          </a:ln>
        </p:spPr>
      </p:pic>
      <p:sp>
        <p:nvSpPr>
          <p:cNvPr id="5" name="Rectangle 4"/>
          <p:cNvSpPr/>
          <p:nvPr/>
        </p:nvSpPr>
        <p:spPr>
          <a:xfrm>
            <a:off x="265654" y="1241946"/>
            <a:ext cx="6530931" cy="4247317"/>
          </a:xfrm>
          <a:prstGeom prst="rect">
            <a:avLst/>
          </a:prstGeom>
        </p:spPr>
        <p:txBody>
          <a:bodyPr wrap="square">
            <a:spAutoFit/>
          </a:bodyPr>
          <a:lstStyle/>
          <a:p>
            <a:pPr>
              <a:buFont typeface="Arial" pitchFamily="34" charset="0"/>
              <a:buChar char="•"/>
            </a:pPr>
            <a:r>
              <a:rPr lang="en-US" sz="2800" dirty="0" smtClean="0"/>
              <a:t> Non-target testing will also be completed to further prove specificity of the antibody</a:t>
            </a:r>
          </a:p>
          <a:p>
            <a:pPr>
              <a:buFont typeface="Arial" pitchFamily="34" charset="0"/>
              <a:buChar char="•"/>
            </a:pPr>
            <a:endParaRPr lang="en-US" sz="2800" dirty="0" smtClean="0"/>
          </a:p>
          <a:p>
            <a:pPr>
              <a:buFont typeface="Arial" pitchFamily="34" charset="0"/>
              <a:buChar char="•"/>
            </a:pPr>
            <a:r>
              <a:rPr lang="en-US" sz="2800" dirty="0" smtClean="0"/>
              <a:t> Selectivity</a:t>
            </a:r>
          </a:p>
          <a:p>
            <a:pPr>
              <a:buFont typeface="Arial" pitchFamily="34" charset="0"/>
              <a:buChar char="•"/>
            </a:pPr>
            <a:endParaRPr lang="en-US" sz="2800" dirty="0" smtClean="0"/>
          </a:p>
          <a:p>
            <a:pPr>
              <a:buFont typeface="Arial" pitchFamily="34" charset="0"/>
              <a:buChar char="•"/>
            </a:pPr>
            <a:r>
              <a:rPr lang="en-US" sz="2800" dirty="0" smtClean="0"/>
              <a:t> Sensitivity </a:t>
            </a:r>
          </a:p>
          <a:p>
            <a:pPr>
              <a:buFont typeface="Arial" pitchFamily="34" charset="0"/>
              <a:buChar char="•"/>
            </a:pPr>
            <a:endParaRPr lang="en-US" sz="2800" dirty="0" smtClean="0"/>
          </a:p>
          <a:p>
            <a:pPr>
              <a:buFont typeface="Arial" pitchFamily="34" charset="0"/>
              <a:buChar char="•"/>
            </a:pPr>
            <a:r>
              <a:rPr lang="en-US" sz="2800" dirty="0" smtClean="0"/>
              <a:t> Combining and analyzing data from all targets</a:t>
            </a:r>
          </a:p>
          <a:p>
            <a:pPr>
              <a:buFont typeface="Arial" pitchFamily="34" charset="0"/>
              <a:buChar char="•"/>
            </a:pP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122832" y="621447"/>
            <a:ext cx="9144000" cy="4973983"/>
            <a:chOff x="0" y="1295399"/>
            <a:chExt cx="9448800" cy="5016045"/>
          </a:xfrm>
        </p:grpSpPr>
        <p:sp>
          <p:nvSpPr>
            <p:cNvPr id="56" name="Chord 55"/>
            <p:cNvSpPr/>
            <p:nvPr/>
          </p:nvSpPr>
          <p:spPr>
            <a:xfrm rot="6734706">
              <a:off x="1091628" y="1582987"/>
              <a:ext cx="1710890" cy="1758044"/>
            </a:xfrm>
            <a:prstGeom prst="chord">
              <a:avLst>
                <a:gd name="adj1" fmla="val 2700000"/>
                <a:gd name="adj2" fmla="val 1630361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progesteronetherapy.com/image-files/graph.jpg"/>
            <p:cNvPicPr>
              <a:picLocks noChangeAspect="1" noChangeArrowheads="1"/>
            </p:cNvPicPr>
            <p:nvPr/>
          </p:nvPicPr>
          <p:blipFill>
            <a:blip r:embed="rId2" cstate="print"/>
            <a:srcRect t="6951" b="7482"/>
            <a:stretch>
              <a:fillRect/>
            </a:stretch>
          </p:blipFill>
          <p:spPr bwMode="auto">
            <a:xfrm>
              <a:off x="3810000" y="3124200"/>
              <a:ext cx="2895600" cy="2895600"/>
            </a:xfrm>
            <a:prstGeom prst="rect">
              <a:avLst/>
            </a:prstGeom>
            <a:noFill/>
          </p:spPr>
        </p:pic>
        <p:sp>
          <p:nvSpPr>
            <p:cNvPr id="7" name="Rectangle 6"/>
            <p:cNvSpPr/>
            <p:nvPr/>
          </p:nvSpPr>
          <p:spPr>
            <a:xfrm>
              <a:off x="6324600" y="6096000"/>
              <a:ext cx="3124200" cy="215444"/>
            </a:xfrm>
            <a:prstGeom prst="rect">
              <a:avLst/>
            </a:prstGeom>
          </p:spPr>
          <p:txBody>
            <a:bodyPr wrap="square">
              <a:spAutoFit/>
            </a:bodyPr>
            <a:lstStyle/>
            <a:p>
              <a:r>
                <a:rPr lang="en-US" sz="800" dirty="0" smtClean="0">
                  <a:hlinkClick r:id="rId3"/>
                </a:rPr>
                <a:t>http://www.progesteronetherapy.com/image-files/graph.jpg</a:t>
              </a:r>
              <a:endParaRPr lang="en-US" sz="800" dirty="0"/>
            </a:p>
          </p:txBody>
        </p:sp>
        <p:grpSp>
          <p:nvGrpSpPr>
            <p:cNvPr id="2" name="Group 29"/>
            <p:cNvGrpSpPr/>
            <p:nvPr/>
          </p:nvGrpSpPr>
          <p:grpSpPr>
            <a:xfrm>
              <a:off x="1366821" y="2209800"/>
              <a:ext cx="193384" cy="608366"/>
              <a:chOff x="1636095" y="1753815"/>
              <a:chExt cx="193384" cy="608366"/>
            </a:xfrm>
          </p:grpSpPr>
          <p:sp>
            <p:nvSpPr>
              <p:cNvPr id="9" name="Oval 8"/>
              <p:cNvSpPr/>
              <p:nvPr/>
            </p:nvSpPr>
            <p:spPr>
              <a:xfrm rot="18244597">
                <a:off x="1642622" y="1884390"/>
                <a:ext cx="317432" cy="56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5986577" flipV="1">
                <a:off x="1543839" y="2136556"/>
                <a:ext cx="405531"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4119800" flipH="1" flipV="1">
                <a:off x="1505937" y="1895687"/>
                <a:ext cx="306035"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266" name="Picture 2" descr="http://us.cdn4.123rf.com/168nwm/lvnel/lvnel1205/lvnel120500034/13819834-close-up-of-woman-s-hand-with-red-nails-pointing-with-index-finger-on-white-background.jpg"/>
            <p:cNvPicPr>
              <a:picLocks noChangeAspect="1" noChangeArrowheads="1"/>
            </p:cNvPicPr>
            <p:nvPr/>
          </p:nvPicPr>
          <p:blipFill>
            <a:blip r:embed="rId4" cstate="print"/>
            <a:srcRect l="18246" t="17936" r="13333"/>
            <a:stretch>
              <a:fillRect/>
            </a:stretch>
          </p:blipFill>
          <p:spPr bwMode="auto">
            <a:xfrm>
              <a:off x="0" y="4267200"/>
              <a:ext cx="1143000" cy="2038156"/>
            </a:xfrm>
            <a:prstGeom prst="rect">
              <a:avLst/>
            </a:prstGeom>
            <a:noFill/>
          </p:spPr>
        </p:pic>
        <p:sp>
          <p:nvSpPr>
            <p:cNvPr id="13" name="Rectangle 12"/>
            <p:cNvSpPr/>
            <p:nvPr/>
          </p:nvSpPr>
          <p:spPr>
            <a:xfrm>
              <a:off x="381000" y="4343400"/>
              <a:ext cx="304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81000" y="4343400"/>
              <a:ext cx="762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a:off x="152400" y="4114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2"/>
              <a:endCxn id="26" idx="2"/>
            </p:cNvCxnSpPr>
            <p:nvPr/>
          </p:nvCxnSpPr>
          <p:spPr>
            <a:xfrm flipV="1">
              <a:off x="152400" y="2324100"/>
              <a:ext cx="45720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5"/>
              <a:endCxn id="26" idx="5"/>
            </p:cNvCxnSpPr>
            <p:nvPr/>
          </p:nvCxnSpPr>
          <p:spPr>
            <a:xfrm flipV="1">
              <a:off x="607685" y="2943738"/>
              <a:ext cx="2343382" cy="1626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143000" y="2819400"/>
              <a:ext cx="1676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09600" y="1447800"/>
              <a:ext cx="27432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10800000">
              <a:off x="1347785" y="2209808"/>
              <a:ext cx="228600" cy="152400"/>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5986577" flipV="1">
              <a:off x="1635342" y="2624160"/>
              <a:ext cx="305499" cy="807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4"/>
            <p:cNvGrpSpPr/>
            <p:nvPr/>
          </p:nvGrpSpPr>
          <p:grpSpPr>
            <a:xfrm>
              <a:off x="1974157" y="2283736"/>
              <a:ext cx="230864" cy="533939"/>
              <a:chOff x="2069417" y="2283736"/>
              <a:chExt cx="230864" cy="533939"/>
            </a:xfrm>
          </p:grpSpPr>
          <p:sp>
            <p:nvSpPr>
              <p:cNvPr id="37" name="Oval 36"/>
              <p:cNvSpPr/>
              <p:nvPr/>
            </p:nvSpPr>
            <p:spPr>
              <a:xfrm rot="15986577" flipV="1">
                <a:off x="2039305" y="2637771"/>
                <a:ext cx="301559" cy="5825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hord 41"/>
              <p:cNvSpPr/>
              <p:nvPr/>
            </p:nvSpPr>
            <p:spPr>
              <a:xfrm rot="17594742">
                <a:off x="2069417" y="2283736"/>
                <a:ext cx="228600" cy="228600"/>
              </a:xfrm>
              <a:prstGeom prst="chord">
                <a:avLst/>
              </a:prstGeom>
              <a:noFill/>
              <a:ln w="412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71681" y="2305053"/>
                <a:ext cx="22860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45"/>
            <p:cNvGrpSpPr/>
            <p:nvPr/>
          </p:nvGrpSpPr>
          <p:grpSpPr>
            <a:xfrm>
              <a:off x="2319333" y="2209800"/>
              <a:ext cx="193384" cy="608366"/>
              <a:chOff x="1636095" y="1753815"/>
              <a:chExt cx="193384" cy="608366"/>
            </a:xfrm>
          </p:grpSpPr>
          <p:sp>
            <p:nvSpPr>
              <p:cNvPr id="47" name="Oval 46"/>
              <p:cNvSpPr/>
              <p:nvPr/>
            </p:nvSpPr>
            <p:spPr>
              <a:xfrm rot="18244597">
                <a:off x="1642622" y="1884390"/>
                <a:ext cx="317432" cy="56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5986577" flipV="1">
                <a:off x="1543839" y="2136556"/>
                <a:ext cx="405531"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4119800" flipH="1" flipV="1">
                <a:off x="1505937" y="1895687"/>
                <a:ext cx="306035"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p:cNvSpPr/>
            <p:nvPr/>
          </p:nvSpPr>
          <p:spPr>
            <a:xfrm>
              <a:off x="1695452" y="2286000"/>
              <a:ext cx="152400" cy="228600"/>
            </a:xfrm>
            <a:prstGeom prst="rect">
              <a:avLst/>
            </a:prstGeom>
            <a:noFill/>
            <a:ln w="412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666874" y="2238378"/>
              <a:ext cx="22860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733548" y="2276474"/>
              <a:ext cx="76200" cy="1524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005047" y="2300345"/>
              <a:ext cx="152400" cy="152400"/>
            </a:xfrm>
            <a:prstGeom prst="ellipse">
              <a:avLst/>
            </a:prstGeom>
            <a:solidFill>
              <a:srgbClr val="FF6600">
                <a:alpha val="9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rot="10800000">
              <a:off x="2286000" y="1981200"/>
              <a:ext cx="228600" cy="152400"/>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447800" y="1905000"/>
              <a:ext cx="76200" cy="1524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905000" y="1905000"/>
              <a:ext cx="152400" cy="152400"/>
            </a:xfrm>
            <a:prstGeom prst="ellipse">
              <a:avLst/>
            </a:prstGeom>
            <a:solidFill>
              <a:srgbClr val="FF6600">
                <a:alpha val="9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3505200" y="2286000"/>
              <a:ext cx="2514600" cy="0"/>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233616" y="1524000"/>
              <a:ext cx="2883933" cy="584775"/>
            </a:xfrm>
            <a:prstGeom prst="rect">
              <a:avLst/>
            </a:prstGeom>
            <a:noFill/>
          </p:spPr>
          <p:txBody>
            <a:bodyPr wrap="square" rtlCol="0">
              <a:spAutoFit/>
            </a:bodyPr>
            <a:lstStyle/>
            <a:p>
              <a:r>
                <a:rPr lang="en-US" sz="1600" dirty="0" smtClean="0">
                  <a:latin typeface="Arial" pitchFamily="34" charset="0"/>
                  <a:cs typeface="Arial" pitchFamily="34" charset="0"/>
                </a:rPr>
                <a:t>Electrochemical Impedance Spectroscopy</a:t>
              </a:r>
              <a:endParaRPr lang="en-US" sz="1600" dirty="0">
                <a:latin typeface="Arial" pitchFamily="34" charset="0"/>
                <a:cs typeface="Arial" pitchFamily="34" charset="0"/>
              </a:endParaRPr>
            </a:p>
          </p:txBody>
        </p:sp>
        <p:cxnSp>
          <p:nvCxnSpPr>
            <p:cNvPr id="71" name="Straight Connector 70"/>
            <p:cNvCxnSpPr/>
            <p:nvPr/>
          </p:nvCxnSpPr>
          <p:spPr>
            <a:xfrm>
              <a:off x="6324600" y="1295400"/>
              <a:ext cx="0" cy="1879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019800" y="3048000"/>
              <a:ext cx="266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324600" y="1447800"/>
              <a:ext cx="533400" cy="160020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324600" y="2590800"/>
              <a:ext cx="1600200" cy="457200"/>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324600" y="1752600"/>
              <a:ext cx="990600" cy="1295400"/>
            </a:xfrm>
            <a:prstGeom prst="line">
              <a:avLst/>
            </a:prstGeom>
            <a:ln w="41275">
              <a:solidFill>
                <a:srgbClr val="008000"/>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858000" y="1295400"/>
              <a:ext cx="457200" cy="369332"/>
            </a:xfrm>
            <a:prstGeom prst="rect">
              <a:avLst/>
            </a:prstGeom>
            <a:noFill/>
          </p:spPr>
          <p:txBody>
            <a:bodyPr wrap="square" rtlCol="0">
              <a:spAutoFit/>
            </a:bodyPr>
            <a:lstStyle/>
            <a:p>
              <a:r>
                <a:rPr lang="en-US" i="1" dirty="0" smtClean="0"/>
                <a:t>ν</a:t>
              </a:r>
              <a:r>
                <a:rPr lang="en-US" i="1" baseline="-25000" dirty="0" smtClean="0"/>
                <a:t>1</a:t>
              </a:r>
              <a:endParaRPr lang="en-US" dirty="0"/>
            </a:p>
          </p:txBody>
        </p:sp>
        <p:sp>
          <p:nvSpPr>
            <p:cNvPr id="92" name="TextBox 91"/>
            <p:cNvSpPr txBox="1"/>
            <p:nvPr/>
          </p:nvSpPr>
          <p:spPr>
            <a:xfrm>
              <a:off x="7239000" y="1600200"/>
              <a:ext cx="457200" cy="369332"/>
            </a:xfrm>
            <a:prstGeom prst="rect">
              <a:avLst/>
            </a:prstGeom>
            <a:noFill/>
          </p:spPr>
          <p:txBody>
            <a:bodyPr wrap="square" rtlCol="0">
              <a:spAutoFit/>
            </a:bodyPr>
            <a:lstStyle/>
            <a:p>
              <a:r>
                <a:rPr lang="en-US" i="1" dirty="0" smtClean="0"/>
                <a:t>ν</a:t>
              </a:r>
              <a:r>
                <a:rPr lang="en-US" i="1" baseline="-25000" dirty="0"/>
                <a:t>2</a:t>
              </a:r>
              <a:endParaRPr lang="en-US" dirty="0"/>
            </a:p>
          </p:txBody>
        </p:sp>
        <p:sp>
          <p:nvSpPr>
            <p:cNvPr id="93" name="TextBox 92"/>
            <p:cNvSpPr txBox="1"/>
            <p:nvPr/>
          </p:nvSpPr>
          <p:spPr>
            <a:xfrm>
              <a:off x="7848600" y="2362200"/>
              <a:ext cx="457200" cy="369332"/>
            </a:xfrm>
            <a:prstGeom prst="rect">
              <a:avLst/>
            </a:prstGeom>
            <a:noFill/>
          </p:spPr>
          <p:txBody>
            <a:bodyPr wrap="square" rtlCol="0">
              <a:spAutoFit/>
            </a:bodyPr>
            <a:lstStyle/>
            <a:p>
              <a:r>
                <a:rPr lang="en-US" i="1" dirty="0" smtClean="0"/>
                <a:t>ν</a:t>
              </a:r>
              <a:r>
                <a:rPr lang="en-US" i="1" baseline="-25000" dirty="0"/>
                <a:t>3</a:t>
              </a:r>
              <a:endParaRPr lang="en-US" dirty="0"/>
            </a:p>
          </p:txBody>
        </p:sp>
        <p:sp>
          <p:nvSpPr>
            <p:cNvPr id="94" name="TextBox 93"/>
            <p:cNvSpPr txBox="1"/>
            <p:nvPr/>
          </p:nvSpPr>
          <p:spPr>
            <a:xfrm>
              <a:off x="6324600" y="3124200"/>
              <a:ext cx="2438400" cy="369332"/>
            </a:xfrm>
            <a:prstGeom prst="rect">
              <a:avLst/>
            </a:prstGeom>
            <a:noFill/>
          </p:spPr>
          <p:txBody>
            <a:bodyPr wrap="square" rtlCol="0">
              <a:spAutoFit/>
            </a:bodyPr>
            <a:lstStyle/>
            <a:p>
              <a:r>
                <a:rPr lang="en-US" dirty="0" smtClean="0">
                  <a:latin typeface="Arial" pitchFamily="34" charset="0"/>
                  <a:cs typeface="Arial" pitchFamily="34" charset="0"/>
                </a:rPr>
                <a:t>Target Concentration</a:t>
              </a:r>
              <a:endParaRPr lang="en-US" dirty="0">
                <a:latin typeface="Arial" pitchFamily="34" charset="0"/>
                <a:cs typeface="Arial" pitchFamily="34" charset="0"/>
              </a:endParaRPr>
            </a:p>
          </p:txBody>
        </p:sp>
        <p:sp>
          <p:nvSpPr>
            <p:cNvPr id="95" name="TextBox 94"/>
            <p:cNvSpPr txBox="1"/>
            <p:nvPr/>
          </p:nvSpPr>
          <p:spPr>
            <a:xfrm rot="16200000">
              <a:off x="5249049" y="1989951"/>
              <a:ext cx="1758435" cy="369332"/>
            </a:xfrm>
            <a:prstGeom prst="rect">
              <a:avLst/>
            </a:prstGeom>
            <a:noFill/>
          </p:spPr>
          <p:txBody>
            <a:bodyPr wrap="square" rtlCol="0">
              <a:spAutoFit/>
            </a:bodyPr>
            <a:lstStyle/>
            <a:p>
              <a:r>
                <a:rPr lang="en-US" dirty="0" smtClean="0">
                  <a:latin typeface="Arial" pitchFamily="34" charset="0"/>
                  <a:cs typeface="Arial" pitchFamily="34" charset="0"/>
                </a:rPr>
                <a:t>Impedance (Z)</a:t>
              </a:r>
              <a:endParaRPr lang="en-US" dirty="0">
                <a:latin typeface="Arial" pitchFamily="34" charset="0"/>
                <a:cs typeface="Arial" pitchFamily="34" charset="0"/>
              </a:endParaRPr>
            </a:p>
          </p:txBody>
        </p:sp>
        <p:sp>
          <p:nvSpPr>
            <p:cNvPr id="100" name="TextBox 99"/>
            <p:cNvSpPr txBox="1"/>
            <p:nvPr/>
          </p:nvSpPr>
          <p:spPr>
            <a:xfrm>
              <a:off x="1447800" y="4191000"/>
              <a:ext cx="1981200" cy="2031325"/>
            </a:xfrm>
            <a:prstGeom prst="rect">
              <a:avLst/>
            </a:prstGeom>
            <a:noFill/>
            <a:ln>
              <a:solidFill>
                <a:schemeClr val="tx1"/>
              </a:solidFill>
            </a:ln>
          </p:spPr>
          <p:txBody>
            <a:bodyPr wrap="square" rtlCol="0">
              <a:spAutoFit/>
            </a:bodyPr>
            <a:lstStyle/>
            <a:p>
              <a:pPr algn="ctr"/>
              <a:r>
                <a:rPr lang="en-US" b="1" dirty="0" smtClean="0">
                  <a:latin typeface="Arial" pitchFamily="34" charset="0"/>
                  <a:cs typeface="Arial" pitchFamily="34" charset="0"/>
                </a:rPr>
                <a:t>Simultaneous detection of multiple hormones associated with pregnancy and/or fertility</a:t>
              </a:r>
              <a:endParaRPr lang="en-US" b="1" dirty="0">
                <a:latin typeface="Arial" pitchFamily="34" charset="0"/>
                <a:cs typeface="Arial" pitchFamily="34" charset="0"/>
              </a:endParaRPr>
            </a:p>
          </p:txBody>
        </p:sp>
        <p:sp>
          <p:nvSpPr>
            <p:cNvPr id="106" name="TextBox 105"/>
            <p:cNvSpPr txBox="1"/>
            <p:nvPr/>
          </p:nvSpPr>
          <p:spPr>
            <a:xfrm>
              <a:off x="457200" y="3276600"/>
              <a:ext cx="1143000" cy="600164"/>
            </a:xfrm>
            <a:prstGeom prst="rect">
              <a:avLst/>
            </a:prstGeom>
            <a:noFill/>
            <a:ln>
              <a:solidFill>
                <a:schemeClr val="tx1"/>
              </a:solidFill>
            </a:ln>
          </p:spPr>
          <p:txBody>
            <a:bodyPr wrap="square" rtlCol="0">
              <a:spAutoFit/>
            </a:bodyPr>
            <a:lstStyle/>
            <a:p>
              <a:pPr algn="ctr"/>
              <a:r>
                <a:rPr lang="en-US" sz="1100" b="1" dirty="0" smtClean="0">
                  <a:latin typeface="Arial" pitchFamily="34" charset="0"/>
                  <a:cs typeface="Arial" pitchFamily="34" charset="0"/>
                </a:rPr>
                <a:t>Progesterone</a:t>
              </a:r>
            </a:p>
            <a:p>
              <a:pPr algn="ctr"/>
              <a:r>
                <a:rPr lang="en-US" sz="1100" b="1" dirty="0" smtClean="0">
                  <a:latin typeface="Arial" pitchFamily="34" charset="0"/>
                  <a:cs typeface="Arial" pitchFamily="34" charset="0"/>
                </a:rPr>
                <a:t>FSH</a:t>
              </a:r>
            </a:p>
            <a:p>
              <a:pPr algn="ctr"/>
              <a:r>
                <a:rPr lang="en-US" sz="1100" b="1" dirty="0" smtClean="0">
                  <a:latin typeface="Arial" pitchFamily="34" charset="0"/>
                  <a:cs typeface="Arial" pitchFamily="34" charset="0"/>
                </a:rPr>
                <a:t>Estradiol</a:t>
              </a:r>
            </a:p>
          </p:txBody>
        </p:sp>
        <p:cxnSp>
          <p:nvCxnSpPr>
            <p:cNvPr id="66" name="Straight Arrow Connector 65"/>
            <p:cNvCxnSpPr/>
            <p:nvPr/>
          </p:nvCxnSpPr>
          <p:spPr>
            <a:xfrm flipH="1">
              <a:off x="6629400" y="3657600"/>
              <a:ext cx="1371600" cy="1066800"/>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grpSp>
      <p:sp>
        <p:nvSpPr>
          <p:cNvPr id="58" name="Title 57"/>
          <p:cNvSpPr>
            <a:spLocks noGrp="1"/>
          </p:cNvSpPr>
          <p:nvPr>
            <p:ph type="title"/>
          </p:nvPr>
        </p:nvSpPr>
        <p:spPr>
          <a:xfrm>
            <a:off x="0" y="0"/>
            <a:ext cx="8647346" cy="777930"/>
          </a:xfrm>
        </p:spPr>
        <p:txBody>
          <a:bodyPr>
            <a:normAutofit/>
          </a:bodyPr>
          <a:lstStyle/>
          <a:p>
            <a:r>
              <a:rPr lang="en-US" sz="3600" dirty="0" smtClean="0"/>
              <a:t>Final Goal </a:t>
            </a:r>
            <a:endParaRPr 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123050"/>
            <a:ext cx="7772400" cy="1470025"/>
          </a:xfrm>
        </p:spPr>
        <p:txBody>
          <a:bodyPr>
            <a:normAutofit/>
          </a:bodyPr>
          <a:lstStyle/>
          <a:p>
            <a:pPr algn="ctr"/>
            <a:r>
              <a:rPr lang="en-US" sz="7200" dirty="0" smtClean="0">
                <a:solidFill>
                  <a:srgbClr val="FFC82E"/>
                </a:solidFill>
              </a:rPr>
              <a:t>Thank you!</a:t>
            </a:r>
            <a:endParaRPr lang="en-US" sz="7200" dirty="0">
              <a:solidFill>
                <a:srgbClr val="FFC82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654" y="2166855"/>
            <a:ext cx="8647346" cy="777930"/>
          </a:xfrm>
        </p:spPr>
        <p:txBody>
          <a:bodyPr>
            <a:normAutofit/>
          </a:bodyPr>
          <a:lstStyle/>
          <a:p>
            <a:r>
              <a:rPr lang="en-US" sz="4400" dirty="0" smtClean="0"/>
              <a:t>The Objective:</a:t>
            </a:r>
            <a:endParaRPr lang="en-US" sz="4400" dirty="0"/>
          </a:p>
        </p:txBody>
      </p:sp>
      <p:pic>
        <p:nvPicPr>
          <p:cNvPr id="4" name="Picture 3"/>
          <p:cNvPicPr>
            <a:picLocks noChangeAspect="1" noChangeArrowheads="1"/>
          </p:cNvPicPr>
          <p:nvPr/>
        </p:nvPicPr>
        <p:blipFill>
          <a:blip r:embed="rId3" cstate="print"/>
          <a:srcRect/>
          <a:stretch>
            <a:fillRect/>
          </a:stretch>
        </p:blipFill>
        <p:spPr bwMode="auto">
          <a:xfrm>
            <a:off x="4867603" y="152313"/>
            <a:ext cx="3769102" cy="54502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WHY?</a:t>
            </a:r>
            <a:endParaRPr lang="en-US" sz="4400"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smtClean="0"/>
              <a:t>More than </a:t>
            </a:r>
            <a:r>
              <a:rPr lang="en-US" b="1" i="1" dirty="0" smtClean="0"/>
              <a:t>500,000</a:t>
            </a:r>
            <a:r>
              <a:rPr lang="en-US" dirty="0" smtClean="0"/>
              <a:t> pregnancies each year end in miscarriage (occurring during the first 20 weeks).</a:t>
            </a:r>
          </a:p>
          <a:p>
            <a:pPr>
              <a:buFont typeface="Arial" pitchFamily="34" charset="0"/>
              <a:buChar char="•"/>
            </a:pPr>
            <a:r>
              <a:rPr lang="en-US" dirty="0" smtClean="0"/>
              <a:t>Over </a:t>
            </a:r>
            <a:r>
              <a:rPr lang="en-US" b="1" i="1" dirty="0" smtClean="0"/>
              <a:t>six million </a:t>
            </a:r>
            <a:r>
              <a:rPr lang="en-US" dirty="0" smtClean="0"/>
              <a:t>women in the United States struggle with becoming or staying pregnant. </a:t>
            </a:r>
          </a:p>
          <a:p>
            <a:pPr>
              <a:buFont typeface="Arial" pitchFamily="34" charset="0"/>
              <a:buChar char="•"/>
            </a:pPr>
            <a:r>
              <a:rPr lang="en-US" dirty="0" smtClean="0"/>
              <a:t>Hormone levels are constantly changing, and at times drastically. </a:t>
            </a:r>
          </a:p>
          <a:p>
            <a:pPr>
              <a:buFont typeface="Arial" pitchFamily="34" charset="0"/>
              <a:buChar char="•"/>
            </a:pPr>
            <a:r>
              <a:rPr lang="en-US" dirty="0" smtClean="0"/>
              <a:t>Pregnancies among women aged &gt;40 years are associated with more non-severe complications, more premature births, more congenital malformations and more interventions at birth.</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42899" y="282783"/>
            <a:ext cx="8732783" cy="5108230"/>
            <a:chOff x="11887200" y="5943600"/>
            <a:chExt cx="9105900" cy="5259526"/>
          </a:xfrm>
        </p:grpSpPr>
        <p:pic>
          <p:nvPicPr>
            <p:cNvPr id="5" name="Picture 3" descr="C:\Users\Ste\Documents\BMES\306px-Estradiol.svg.png"/>
            <p:cNvPicPr>
              <a:picLocks noChangeAspect="1" noChangeArrowheads="1"/>
            </p:cNvPicPr>
            <p:nvPr/>
          </p:nvPicPr>
          <p:blipFill>
            <a:blip r:embed="rId2" cstate="print"/>
            <a:srcRect/>
            <a:stretch>
              <a:fillRect/>
            </a:stretch>
          </p:blipFill>
          <p:spPr bwMode="auto">
            <a:xfrm>
              <a:off x="15011400" y="7086600"/>
              <a:ext cx="2540577" cy="1552575"/>
            </a:xfrm>
            <a:prstGeom prst="rect">
              <a:avLst/>
            </a:prstGeom>
            <a:noFill/>
          </p:spPr>
        </p:pic>
        <p:sp>
          <p:nvSpPr>
            <p:cNvPr id="6" name="TextBox 5"/>
            <p:cNvSpPr txBox="1"/>
            <p:nvPr/>
          </p:nvSpPr>
          <p:spPr>
            <a:xfrm>
              <a:off x="15011400" y="9448800"/>
              <a:ext cx="2819400" cy="1477328"/>
            </a:xfrm>
            <a:prstGeom prst="rect">
              <a:avLst/>
            </a:prstGeom>
            <a:noFill/>
          </p:spPr>
          <p:txBody>
            <a:bodyPr wrap="square" rtlCol="0">
              <a:spAutoFit/>
            </a:bodyPr>
            <a:lstStyle/>
            <a:p>
              <a:r>
                <a:rPr lang="en-US" sz="1800" b="1" i="1" dirty="0" smtClean="0"/>
                <a:t>Estradiol Molecule</a:t>
              </a:r>
              <a:r>
                <a:rPr lang="en-US" sz="1800" b="1" dirty="0" smtClean="0"/>
                <a:t>: </a:t>
              </a:r>
              <a:r>
                <a:rPr lang="en-US" sz="1800" dirty="0" smtClean="0"/>
                <a:t>Estradiol is a hormone associated with triggering responses that initiate ovulation </a:t>
              </a:r>
              <a:endParaRPr lang="en-US" sz="1800" dirty="0"/>
            </a:p>
          </p:txBody>
        </p:sp>
        <p:sp>
          <p:nvSpPr>
            <p:cNvPr id="7" name="TextBox 6"/>
            <p:cNvSpPr txBox="1"/>
            <p:nvPr/>
          </p:nvSpPr>
          <p:spPr>
            <a:xfrm>
              <a:off x="11887200" y="9372600"/>
              <a:ext cx="2819400" cy="1754326"/>
            </a:xfrm>
            <a:prstGeom prst="rect">
              <a:avLst/>
            </a:prstGeom>
            <a:noFill/>
          </p:spPr>
          <p:txBody>
            <a:bodyPr wrap="square" rtlCol="0">
              <a:spAutoFit/>
            </a:bodyPr>
            <a:lstStyle/>
            <a:p>
              <a:r>
                <a:rPr lang="en-US" sz="1800" b="1" i="1" dirty="0" smtClean="0"/>
                <a:t>Progesterone Molecule</a:t>
              </a:r>
              <a:r>
                <a:rPr lang="en-US" sz="1800" b="1" dirty="0" smtClean="0"/>
                <a:t>: </a:t>
              </a:r>
              <a:r>
                <a:rPr lang="en-US" sz="1800" dirty="0" smtClean="0"/>
                <a:t>Progesterone is a steroid hormone, and it plays an important role in the preparation for and maintenance of pregnancies </a:t>
              </a:r>
              <a:endParaRPr lang="en-US" sz="1800" dirty="0"/>
            </a:p>
          </p:txBody>
        </p:sp>
        <p:pic>
          <p:nvPicPr>
            <p:cNvPr id="8" name="Picture 2" descr="http://www.sigmaaldrich.com/large/structureimages/58/mfcd00003658.png"/>
            <p:cNvPicPr>
              <a:picLocks noChangeAspect="1" noChangeArrowheads="1"/>
            </p:cNvPicPr>
            <p:nvPr/>
          </p:nvPicPr>
          <p:blipFill>
            <a:blip r:embed="rId3" cstate="print"/>
            <a:stretch>
              <a:fillRect/>
            </a:stretch>
          </p:blipFill>
          <p:spPr bwMode="auto">
            <a:xfrm>
              <a:off x="11887200" y="7010400"/>
              <a:ext cx="2743200" cy="1845746"/>
            </a:xfrm>
            <a:prstGeom prst="rect">
              <a:avLst/>
            </a:prstGeom>
            <a:noFill/>
            <a:ln w="127000">
              <a:noFill/>
            </a:ln>
          </p:spPr>
        </p:pic>
        <p:pic>
          <p:nvPicPr>
            <p:cNvPr id="9" name="Picture 2" descr="http://babiesdesigned.files.wordpress.com/2011/04/pa451835-12.gif"/>
            <p:cNvPicPr>
              <a:picLocks noChangeAspect="1" noChangeArrowheads="1"/>
            </p:cNvPicPr>
            <p:nvPr/>
          </p:nvPicPr>
          <p:blipFill>
            <a:blip r:embed="rId4" cstate="print"/>
            <a:srcRect/>
            <a:stretch>
              <a:fillRect/>
            </a:stretch>
          </p:blipFill>
          <p:spPr bwMode="auto">
            <a:xfrm>
              <a:off x="18135600" y="6477000"/>
              <a:ext cx="2857500" cy="2857500"/>
            </a:xfrm>
            <a:prstGeom prst="rect">
              <a:avLst/>
            </a:prstGeom>
            <a:noFill/>
          </p:spPr>
        </p:pic>
        <p:sp>
          <p:nvSpPr>
            <p:cNvPr id="10" name="TextBox 9"/>
            <p:cNvSpPr txBox="1"/>
            <p:nvPr/>
          </p:nvSpPr>
          <p:spPr>
            <a:xfrm>
              <a:off x="18059400" y="9448800"/>
              <a:ext cx="2819400" cy="1754326"/>
            </a:xfrm>
            <a:prstGeom prst="rect">
              <a:avLst/>
            </a:prstGeom>
            <a:noFill/>
          </p:spPr>
          <p:txBody>
            <a:bodyPr wrap="square" rtlCol="0">
              <a:spAutoFit/>
            </a:bodyPr>
            <a:lstStyle/>
            <a:p>
              <a:r>
                <a:rPr lang="en-US" sz="1800" b="1" i="1" dirty="0" smtClean="0"/>
                <a:t>Follicle Stimulating Molecule</a:t>
              </a:r>
              <a:r>
                <a:rPr lang="en-US" sz="1800" b="1" dirty="0" smtClean="0"/>
                <a:t>: </a:t>
              </a:r>
              <a:r>
                <a:rPr lang="en-US" sz="1800" dirty="0" smtClean="0"/>
                <a:t>The amount of FSH varies throughout a woman's menstrual cycle and is highest just before she releases an egg</a:t>
              </a:r>
              <a:endParaRPr lang="en-US" sz="1800" dirty="0"/>
            </a:p>
          </p:txBody>
        </p:sp>
        <p:sp>
          <p:nvSpPr>
            <p:cNvPr id="11" name="TextBox 10"/>
            <p:cNvSpPr txBox="1"/>
            <p:nvPr/>
          </p:nvSpPr>
          <p:spPr>
            <a:xfrm>
              <a:off x="13106400" y="5943600"/>
              <a:ext cx="6629400" cy="707886"/>
            </a:xfrm>
            <a:prstGeom prst="rect">
              <a:avLst/>
            </a:prstGeom>
            <a:noFill/>
          </p:spPr>
          <p:txBody>
            <a:bodyPr wrap="square" rtlCol="0">
              <a:spAutoFit/>
            </a:bodyPr>
            <a:lstStyle/>
            <a:p>
              <a:pPr algn="ctr"/>
              <a:r>
                <a:rPr lang="en-US" sz="4000" dirty="0" smtClean="0"/>
                <a:t>Target Hormones</a:t>
              </a:r>
              <a:endParaRPr lang="en-US" sz="4000"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654" y="2142691"/>
            <a:ext cx="8647346" cy="777930"/>
          </a:xfrm>
        </p:spPr>
        <p:txBody>
          <a:bodyPr>
            <a:noAutofit/>
          </a:bodyPr>
          <a:lstStyle/>
          <a:p>
            <a:r>
              <a:rPr lang="en-US" sz="3200" dirty="0" smtClean="0"/>
              <a:t>Methods: </a:t>
            </a:r>
            <a:br>
              <a:rPr lang="en-US" sz="3200" dirty="0" smtClean="0"/>
            </a:br>
            <a:r>
              <a:rPr lang="en-US" sz="3200" dirty="0" smtClean="0"/>
              <a:t>Immobilization</a:t>
            </a:r>
            <a:endParaRPr lang="en-US" sz="3200" dirty="0"/>
          </a:p>
        </p:txBody>
      </p:sp>
      <p:pic>
        <p:nvPicPr>
          <p:cNvPr id="3" name="Picture 2"/>
          <p:cNvPicPr>
            <a:picLocks noChangeAspect="1" noChangeArrowheads="1"/>
          </p:cNvPicPr>
          <p:nvPr/>
        </p:nvPicPr>
        <p:blipFill>
          <a:blip r:embed="rId2" cstate="print"/>
          <a:srcRect r="10308" b="4272"/>
          <a:stretch>
            <a:fillRect/>
          </a:stretch>
        </p:blipFill>
        <p:spPr bwMode="auto">
          <a:xfrm>
            <a:off x="3189609" y="551792"/>
            <a:ext cx="5451198" cy="501343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smtClean="0"/>
              <a:t>Methods: Cyclic </a:t>
            </a:r>
            <a:r>
              <a:rPr lang="en-US" sz="4400" dirty="0" err="1" smtClean="0"/>
              <a:t>Voltammetry</a:t>
            </a:r>
            <a:endParaRPr lang="en-US" sz="4400" dirty="0"/>
          </a:p>
        </p:txBody>
      </p:sp>
      <p:pic>
        <p:nvPicPr>
          <p:cNvPr id="5" name="Picture 4"/>
          <p:cNvPicPr/>
          <p:nvPr/>
        </p:nvPicPr>
        <p:blipFill>
          <a:blip r:embed="rId3" cstate="print"/>
          <a:srcRect l="12180" t="27949" r="40738" b="35385"/>
          <a:stretch>
            <a:fillRect/>
          </a:stretch>
        </p:blipFill>
        <p:spPr bwMode="auto">
          <a:xfrm>
            <a:off x="4838566" y="1771073"/>
            <a:ext cx="4074433" cy="2896177"/>
          </a:xfrm>
          <a:prstGeom prst="rect">
            <a:avLst/>
          </a:prstGeom>
          <a:noFill/>
          <a:ln w="3175" cap="sq">
            <a:solidFill>
              <a:schemeClr val="tx2"/>
            </a:solidFill>
            <a:miter lim="800000"/>
          </a:ln>
          <a:effectLst/>
        </p:spPr>
      </p:pic>
      <p:sp>
        <p:nvSpPr>
          <p:cNvPr id="7" name="Right Arrow 6"/>
          <p:cNvSpPr/>
          <p:nvPr/>
        </p:nvSpPr>
        <p:spPr>
          <a:xfrm>
            <a:off x="2395932" y="2625000"/>
            <a:ext cx="2442635" cy="18917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Chart 5"/>
          <p:cNvGraphicFramePr/>
          <p:nvPr/>
        </p:nvGraphicFramePr>
        <p:xfrm>
          <a:off x="265654" y="2625000"/>
          <a:ext cx="3186994" cy="201076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52233" y="5057773"/>
            <a:ext cx="1340069" cy="523220"/>
          </a:xfrm>
          <a:prstGeom prst="rect">
            <a:avLst/>
          </a:prstGeom>
          <a:noFill/>
        </p:spPr>
        <p:txBody>
          <a:bodyPr wrap="square" rtlCol="0">
            <a:spAutoFit/>
          </a:bodyPr>
          <a:lstStyle/>
          <a:p>
            <a:r>
              <a:rPr lang="en-US" sz="2800" b="1" dirty="0" smtClean="0"/>
              <a:t>INPUT</a:t>
            </a:r>
            <a:endParaRPr lang="en-US" sz="2800" b="1" dirty="0"/>
          </a:p>
        </p:txBody>
      </p:sp>
      <p:sp>
        <p:nvSpPr>
          <p:cNvPr id="9" name="TextBox 8"/>
          <p:cNvSpPr txBox="1"/>
          <p:nvPr/>
        </p:nvSpPr>
        <p:spPr>
          <a:xfrm>
            <a:off x="5928525" y="5057773"/>
            <a:ext cx="1764358" cy="523220"/>
          </a:xfrm>
          <a:prstGeom prst="rect">
            <a:avLst/>
          </a:prstGeom>
          <a:noFill/>
        </p:spPr>
        <p:txBody>
          <a:bodyPr wrap="square" rtlCol="0">
            <a:spAutoFit/>
          </a:bodyPr>
          <a:lstStyle/>
          <a:p>
            <a:r>
              <a:rPr lang="en-US" sz="2800" b="1" dirty="0" smtClean="0"/>
              <a:t>OUTPUT</a:t>
            </a:r>
            <a:endParaRPr lang="en-US" sz="2800" b="1" dirty="0"/>
          </a:p>
        </p:txBody>
      </p:sp>
      <p:sp>
        <p:nvSpPr>
          <p:cNvPr id="11" name="Oval 10"/>
          <p:cNvSpPr/>
          <p:nvPr/>
        </p:nvSpPr>
        <p:spPr>
          <a:xfrm>
            <a:off x="6647794" y="2141980"/>
            <a:ext cx="309598" cy="283431"/>
          </a:xfrm>
          <a:prstGeom prst="ellipse">
            <a:avLst/>
          </a:prstGeom>
          <a:noFill/>
          <a:ln w="158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noChangeArrowheads="1"/>
          </p:cNvPicPr>
          <p:nvPr/>
        </p:nvPicPr>
        <p:blipFill>
          <a:blip r:embed="rId5" cstate="print"/>
          <a:srcRect l="45065" r="10308" b="83695"/>
          <a:stretch>
            <a:fillRect/>
          </a:stretch>
        </p:blipFill>
        <p:spPr bwMode="auto">
          <a:xfrm>
            <a:off x="740366" y="1344109"/>
            <a:ext cx="2712282" cy="8539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8" y="72997"/>
            <a:ext cx="8830101" cy="777930"/>
          </a:xfrm>
        </p:spPr>
        <p:txBody>
          <a:bodyPr>
            <a:noAutofit/>
          </a:bodyPr>
          <a:lstStyle/>
          <a:p>
            <a:r>
              <a:rPr lang="en-US" sz="3000" dirty="0" smtClean="0"/>
              <a:t>Methods: </a:t>
            </a:r>
            <a:br>
              <a:rPr lang="en-US" sz="3000" dirty="0" smtClean="0"/>
            </a:br>
            <a:r>
              <a:rPr lang="en-US" sz="3000" dirty="0" smtClean="0"/>
              <a:t>Electrochemical Impedance Spectroscopy</a:t>
            </a:r>
            <a:endParaRPr lang="en-US" sz="3000" dirty="0"/>
          </a:p>
        </p:txBody>
      </p:sp>
      <p:pic>
        <p:nvPicPr>
          <p:cNvPr id="3" name="Picture 2"/>
          <p:cNvPicPr/>
          <p:nvPr/>
        </p:nvPicPr>
        <p:blipFill>
          <a:blip r:embed="rId3" cstate="print"/>
          <a:srcRect l="3205" t="7692" r="22436" b="6667"/>
          <a:stretch>
            <a:fillRect/>
          </a:stretch>
        </p:blipFill>
        <p:spPr bwMode="auto">
          <a:xfrm>
            <a:off x="0" y="1249593"/>
            <a:ext cx="4761186" cy="3811138"/>
          </a:xfrm>
          <a:prstGeom prst="rect">
            <a:avLst/>
          </a:prstGeom>
          <a:noFill/>
          <a:ln w="127000">
            <a:noFill/>
            <a:round/>
            <a:headEnd/>
            <a:tailEnd/>
          </a:ln>
          <a:effectLst/>
        </p:spPr>
      </p:pic>
      <p:graphicFrame>
        <p:nvGraphicFramePr>
          <p:cNvPr id="4" name="Chart 3"/>
          <p:cNvGraphicFramePr>
            <a:graphicFrameLocks/>
          </p:cNvGraphicFramePr>
          <p:nvPr/>
        </p:nvGraphicFramePr>
        <p:xfrm>
          <a:off x="4627102" y="461962"/>
          <a:ext cx="4285898" cy="28953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nvGraphicFramePr>
        <p:xfrm>
          <a:off x="4982237" y="3136924"/>
          <a:ext cx="3983538" cy="2431363"/>
        </p:xfrm>
        <a:graphic>
          <a:graphicData uri="http://schemas.openxmlformats.org/drawingml/2006/chart">
            <c:chart xmlns:c="http://schemas.openxmlformats.org/drawingml/2006/chart" xmlns:r="http://schemas.openxmlformats.org/officeDocument/2006/relationships" r:id="rId5"/>
          </a:graphicData>
        </a:graphic>
      </p:graphicFrame>
      <p:sp>
        <p:nvSpPr>
          <p:cNvPr id="6" name="Oval 5"/>
          <p:cNvSpPr/>
          <p:nvPr/>
        </p:nvSpPr>
        <p:spPr>
          <a:xfrm>
            <a:off x="6741994" y="1009073"/>
            <a:ext cx="232012" cy="4212881"/>
          </a:xfrm>
          <a:prstGeom prst="ellipse">
            <a:avLst/>
          </a:prstGeom>
          <a:noFill/>
          <a:ln w="2222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47346" cy="777930"/>
          </a:xfrm>
        </p:spPr>
        <p:txBody>
          <a:bodyPr>
            <a:normAutofit/>
          </a:bodyPr>
          <a:lstStyle/>
          <a:p>
            <a:r>
              <a:rPr lang="en-US" sz="4400" dirty="0" smtClean="0"/>
              <a:t>Calibration Curve</a:t>
            </a:r>
            <a:endParaRPr lang="en-US" sz="4400" dirty="0"/>
          </a:p>
        </p:txBody>
      </p:sp>
      <p:graphicFrame>
        <p:nvGraphicFramePr>
          <p:cNvPr id="4" name="Content Placeholder 3"/>
          <p:cNvGraphicFramePr>
            <a:graphicFrameLocks/>
          </p:cNvGraphicFramePr>
          <p:nvPr/>
        </p:nvGraphicFramePr>
        <p:xfrm>
          <a:off x="265654" y="1009073"/>
          <a:ext cx="5334000" cy="404812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830654" y="1009073"/>
            <a:ext cx="3313346" cy="1323439"/>
          </a:xfrm>
          <a:prstGeom prst="rect">
            <a:avLst/>
          </a:prstGeom>
        </p:spPr>
        <p:txBody>
          <a:bodyPr wrap="square">
            <a:spAutoFit/>
          </a:bodyPr>
          <a:lstStyle/>
          <a:p>
            <a:r>
              <a:rPr lang="en-US" sz="1600" dirty="0" smtClean="0"/>
              <a:t>Calibration curve created from the average of 7 different concentration gradients performed through EIS. Impedances  were taken at the specific binding frequency (371Hz). </a:t>
            </a:r>
          </a:p>
        </p:txBody>
      </p:sp>
      <p:pic>
        <p:nvPicPr>
          <p:cNvPr id="5" name="Picture 2"/>
          <p:cNvPicPr>
            <a:picLocks noChangeAspect="1" noChangeArrowheads="1"/>
          </p:cNvPicPr>
          <p:nvPr/>
        </p:nvPicPr>
        <p:blipFill>
          <a:blip r:embed="rId3"/>
          <a:srcRect/>
          <a:stretch>
            <a:fillRect/>
          </a:stretch>
        </p:blipFill>
        <p:spPr bwMode="auto">
          <a:xfrm>
            <a:off x="5677469" y="2501862"/>
            <a:ext cx="3466531" cy="274241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47346" cy="777930"/>
          </a:xfrm>
        </p:spPr>
        <p:txBody>
          <a:bodyPr>
            <a:normAutofit/>
          </a:bodyPr>
          <a:lstStyle/>
          <a:p>
            <a:r>
              <a:rPr lang="en-US" sz="4400" dirty="0" err="1" smtClean="0"/>
              <a:t>Interferent</a:t>
            </a:r>
            <a:r>
              <a:rPr lang="en-US" sz="4400" dirty="0" smtClean="0"/>
              <a:t> Testing</a:t>
            </a:r>
            <a:endParaRPr lang="en-US" sz="4400" dirty="0"/>
          </a:p>
        </p:txBody>
      </p:sp>
      <p:graphicFrame>
        <p:nvGraphicFramePr>
          <p:cNvPr id="4" name="Chart 3"/>
          <p:cNvGraphicFramePr/>
          <p:nvPr/>
        </p:nvGraphicFramePr>
        <p:xfrm>
          <a:off x="265654" y="1009073"/>
          <a:ext cx="5493701" cy="40862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964072" y="1063425"/>
            <a:ext cx="3179927" cy="1754326"/>
          </a:xfrm>
          <a:prstGeom prst="rect">
            <a:avLst/>
          </a:prstGeom>
          <a:noFill/>
        </p:spPr>
        <p:txBody>
          <a:bodyPr wrap="square" rtlCol="0">
            <a:spAutoFit/>
          </a:bodyPr>
          <a:lstStyle/>
          <a:p>
            <a:r>
              <a:rPr lang="en-US" dirty="0" smtClean="0"/>
              <a:t>Calibration curves created after adding a concentration gradient of </a:t>
            </a:r>
            <a:r>
              <a:rPr lang="en-US" dirty="0" err="1" smtClean="0"/>
              <a:t>interferents</a:t>
            </a:r>
            <a:r>
              <a:rPr lang="en-US" dirty="0" smtClean="0"/>
              <a:t> to a concentration gradient of progesterone.</a:t>
            </a:r>
            <a:endParaRPr lang="en-US" sz="1800" dirty="0" smtClean="0"/>
          </a:p>
          <a:p>
            <a:endParaRPr lang="en-US" sz="1800" dirty="0"/>
          </a:p>
        </p:txBody>
      </p:sp>
      <p:pic>
        <p:nvPicPr>
          <p:cNvPr id="2050" name="Picture 2"/>
          <p:cNvPicPr>
            <a:picLocks noChangeAspect="1" noChangeArrowheads="1"/>
          </p:cNvPicPr>
          <p:nvPr/>
        </p:nvPicPr>
        <p:blipFill>
          <a:blip r:embed="rId3"/>
          <a:srcRect/>
          <a:stretch>
            <a:fillRect/>
          </a:stretch>
        </p:blipFill>
        <p:spPr bwMode="auto">
          <a:xfrm>
            <a:off x="5964072" y="2817750"/>
            <a:ext cx="3065929" cy="227754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1803</TotalTime>
  <Words>567</Words>
  <Application>Microsoft Office PowerPoint</Application>
  <PresentationFormat>On-screen Show (4:3)</PresentationFormat>
  <Paragraphs>69</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Theme</vt:lpstr>
      <vt:lpstr>The Detection of Fertility Hormones via Antibody  Immobilization and Electrochemical Impedance Spectroscopy </vt:lpstr>
      <vt:lpstr>The Objective:</vt:lpstr>
      <vt:lpstr>WHY?</vt:lpstr>
      <vt:lpstr>Slide 4</vt:lpstr>
      <vt:lpstr>Methods:  Immobilization</vt:lpstr>
      <vt:lpstr>Methods: Cyclic Voltammetry</vt:lpstr>
      <vt:lpstr>Methods:  Electrochemical Impedance Spectroscopy</vt:lpstr>
      <vt:lpstr>Calibration Curve</vt:lpstr>
      <vt:lpstr>Interferent Testing</vt:lpstr>
      <vt:lpstr>Calibration in blood</vt:lpstr>
      <vt:lpstr>Conclusions </vt:lpstr>
      <vt:lpstr>Next steps</vt:lpstr>
      <vt:lpstr>Final Goal </vt:lpstr>
      <vt:lpstr>Thank you!</vt:lpstr>
    </vt:vector>
  </TitlesOfParts>
  <Company>Arizona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Kupiec</dc:creator>
  <cp:lastModifiedBy>Stephanie</cp:lastModifiedBy>
  <cp:revision>86</cp:revision>
  <dcterms:created xsi:type="dcterms:W3CDTF">2012-07-23T22:47:04Z</dcterms:created>
  <dcterms:modified xsi:type="dcterms:W3CDTF">2014-04-02T21:26:14Z</dcterms:modified>
</cp:coreProperties>
</file>